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65" r:id="rId3"/>
    <p:sldId id="268" r:id="rId4"/>
    <p:sldId id="267" r:id="rId5"/>
    <p:sldId id="271" r:id="rId6"/>
    <p:sldId id="270" r:id="rId7"/>
    <p:sldId id="272" r:id="rId8"/>
    <p:sldId id="282" r:id="rId9"/>
    <p:sldId id="283" r:id="rId10"/>
    <p:sldId id="261" r:id="rId11"/>
    <p:sldId id="273" r:id="rId12"/>
    <p:sldId id="285" r:id="rId13"/>
    <p:sldId id="284" r:id="rId14"/>
    <p:sldId id="277" r:id="rId15"/>
    <p:sldId id="288" r:id="rId16"/>
    <p:sldId id="279" r:id="rId17"/>
    <p:sldId id="287" r:id="rId18"/>
    <p:sldId id="263" r:id="rId19"/>
    <p:sldId id="274" r:id="rId20"/>
    <p:sldId id="266" r:id="rId21"/>
    <p:sldId id="269"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006"/>
  </p:normalViewPr>
  <p:slideViewPr>
    <p:cSldViewPr snapToGrid="0">
      <p:cViewPr varScale="1">
        <p:scale>
          <a:sx n="111" d="100"/>
          <a:sy n="111"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5815-899F-4E40-92E7-A5BB9A9AC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956B73-7D1D-09D1-B1BE-FE6FC51460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84930-08BA-5464-7CEF-2F06A6FC115F}"/>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9BB91BCE-D0A7-4F50-504C-8449D8FB1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D0B3D-7F89-5F01-A495-A61F3FC760DC}"/>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86075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0067-DD40-2402-B55A-3A818A9E6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9F18BD-B825-68AA-498A-F695131C8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C1B9F-B194-7D4C-AA28-5BC2846C083F}"/>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D2489EB7-9D71-E592-C333-91D94A19A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2E596-49F6-29AD-29FE-75D87482C238}"/>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22190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DBEF5-8B84-9997-E190-33A8DC1928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741A4E-24CF-1A56-C34C-177262A95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CF4CF-5ABF-ED16-D021-0D9B73971173}"/>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6FFA31AA-148A-0B01-8386-CF6B7E640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6DF7F-9D9A-D4DD-D192-BB7AE0EB9866}"/>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559175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867B-C71C-1792-D24F-62068A62C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1091A-EF58-DD3E-7CB6-16BAEF7D5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47AF5-22E3-A74E-E518-BCDEF0A6C46B}"/>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5B713F1E-A304-CD14-50C2-EC14D3519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CEA10-FAF9-A162-C82E-7F0ED9CA393F}"/>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639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C3241-FDB5-FC00-C6C2-43AB70E34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D6C80-C93F-7C9B-5E9C-3681D723A4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B4F0F-02F0-7DB3-739A-F2B1996EAB72}"/>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50F97DA5-4C53-16AF-A1D7-F3778BCC1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AFA05-4656-14BD-239D-17C11AD1F6AB}"/>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184529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E624-2FA7-6331-DAFB-A9C6675D0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E402E-7279-A1D3-6FED-7756CC5C2B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213C2B-A305-ABF8-E7AF-2CE0CB5AD3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D40DC2-8520-5499-1F95-47E6C88AE526}"/>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6" name="Footer Placeholder 5">
            <a:extLst>
              <a:ext uri="{FF2B5EF4-FFF2-40B4-BE49-F238E27FC236}">
                <a16:creationId xmlns:a16="http://schemas.microsoft.com/office/drawing/2014/main" id="{66B88A51-9BB0-647D-6B2E-398CEF2F6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8923F-92E2-0078-7AD8-898B031BB50B}"/>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51959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840-035B-F670-EAA0-A5CE82A54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966C51-1BD8-2E38-DC52-E0560F31D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3DB11-FA90-413E-971E-7AE25AA22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76465-DC0B-D37C-B305-BD778B2A2C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A16E4E-211B-D653-B79E-342C736B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BEBFF5-34FB-617E-9013-2559AD5851C1}"/>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8" name="Footer Placeholder 7">
            <a:extLst>
              <a:ext uri="{FF2B5EF4-FFF2-40B4-BE49-F238E27FC236}">
                <a16:creationId xmlns:a16="http://schemas.microsoft.com/office/drawing/2014/main" id="{D0FEDA3D-0195-62EC-CCF5-45326DD59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B9DB62-28A3-5273-B0AF-557BB1E946A7}"/>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474108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B172-6034-5664-B64D-C044875C40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40B927-89AE-3C13-CA9A-5BB4CFA3E112}"/>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4" name="Footer Placeholder 3">
            <a:extLst>
              <a:ext uri="{FF2B5EF4-FFF2-40B4-BE49-F238E27FC236}">
                <a16:creationId xmlns:a16="http://schemas.microsoft.com/office/drawing/2014/main" id="{9E7C17F0-EF26-B7A2-C74E-F79DE0A517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A5B44E-0C1B-A2E5-FF98-A119EC6C3437}"/>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114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76632D-4EAC-4344-36C7-F072D7502688}"/>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3" name="Footer Placeholder 2">
            <a:extLst>
              <a:ext uri="{FF2B5EF4-FFF2-40B4-BE49-F238E27FC236}">
                <a16:creationId xmlns:a16="http://schemas.microsoft.com/office/drawing/2014/main" id="{D7415820-BF1B-68B3-14B0-34C7C865E1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BD4EB0-8599-1B0E-2111-7461CD62F19A}"/>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3471945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3D2B-1D8A-CBB4-C822-0D0E78647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B552E6-B20E-D705-8464-F3EC156C6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2DC6A-72CD-0024-AAF9-77D438496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3AEEE5-9015-0BC5-A3CA-45485C9A5EB7}"/>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6" name="Footer Placeholder 5">
            <a:extLst>
              <a:ext uri="{FF2B5EF4-FFF2-40B4-BE49-F238E27FC236}">
                <a16:creationId xmlns:a16="http://schemas.microsoft.com/office/drawing/2014/main" id="{444794FC-5541-B91A-CEE3-3B8EADD5E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686D9B-E18C-380F-6AE8-9559E49B7BE3}"/>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2451631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26A4-1305-9F88-5287-DA4FF6D94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8D4FDA-EE25-E480-2C2E-0D2C9AF509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01FBEE-3CE6-C4C7-6813-D837F13F4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B9D75-798F-F250-2AEF-8D5776AE7E70}"/>
              </a:ext>
            </a:extLst>
          </p:cNvPr>
          <p:cNvSpPr>
            <a:spLocks noGrp="1"/>
          </p:cNvSpPr>
          <p:nvPr>
            <p:ph type="dt" sz="half" idx="10"/>
          </p:nvPr>
        </p:nvSpPr>
        <p:spPr/>
        <p:txBody>
          <a:bodyPr/>
          <a:lstStyle/>
          <a:p>
            <a:fld id="{4C114710-002F-434A-8B05-0AE36E919D93}" type="datetimeFigureOut">
              <a:rPr lang="en-US" smtClean="0"/>
              <a:t>10/17/23</a:t>
            </a:fld>
            <a:endParaRPr lang="en-US"/>
          </a:p>
        </p:txBody>
      </p:sp>
      <p:sp>
        <p:nvSpPr>
          <p:cNvPr id="6" name="Footer Placeholder 5">
            <a:extLst>
              <a:ext uri="{FF2B5EF4-FFF2-40B4-BE49-F238E27FC236}">
                <a16:creationId xmlns:a16="http://schemas.microsoft.com/office/drawing/2014/main" id="{66069234-DEA5-2AFB-A606-A2D486F5F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235792-0FEA-DFF7-9006-0AEE6795B95A}"/>
              </a:ext>
            </a:extLst>
          </p:cNvPr>
          <p:cNvSpPr>
            <a:spLocks noGrp="1"/>
          </p:cNvSpPr>
          <p:nvPr>
            <p:ph type="sldNum" sz="quarter" idx="12"/>
          </p:nvPr>
        </p:nvSpPr>
        <p:spPr/>
        <p:txBody>
          <a:bodyPr/>
          <a:lstStyle/>
          <a:p>
            <a:fld id="{76FBE34C-3BD5-5A42-854B-6EEB7C279B4B}" type="slidenum">
              <a:rPr lang="en-US" smtClean="0"/>
              <a:t>‹#›</a:t>
            </a:fld>
            <a:endParaRPr lang="en-US"/>
          </a:p>
        </p:txBody>
      </p:sp>
    </p:spTree>
    <p:extLst>
      <p:ext uri="{BB962C8B-B14F-4D97-AF65-F5344CB8AC3E}">
        <p14:creationId xmlns:p14="http://schemas.microsoft.com/office/powerpoint/2010/main" val="2123969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A2861-4DB4-82F9-6361-572486CFB9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8779C3-81A6-4CEE-3680-E273C1FA0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D9A76-80CD-4534-959C-10F6C0A27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14710-002F-434A-8B05-0AE36E919D93}" type="datetimeFigureOut">
              <a:rPr lang="en-US" smtClean="0"/>
              <a:t>10/17/23</a:t>
            </a:fld>
            <a:endParaRPr lang="en-US"/>
          </a:p>
        </p:txBody>
      </p:sp>
      <p:sp>
        <p:nvSpPr>
          <p:cNvPr id="5" name="Footer Placeholder 4">
            <a:extLst>
              <a:ext uri="{FF2B5EF4-FFF2-40B4-BE49-F238E27FC236}">
                <a16:creationId xmlns:a16="http://schemas.microsoft.com/office/drawing/2014/main" id="{0D3CC069-38A0-ECD6-1660-946ACA69BC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33F025-8458-D77C-8051-F7A3BF19F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BE34C-3BD5-5A42-854B-6EEB7C279B4B}" type="slidenum">
              <a:rPr lang="en-US" smtClean="0"/>
              <a:t>‹#›</a:t>
            </a:fld>
            <a:endParaRPr lang="en-US"/>
          </a:p>
        </p:txBody>
      </p:sp>
    </p:spTree>
    <p:extLst>
      <p:ext uri="{BB962C8B-B14F-4D97-AF65-F5344CB8AC3E}">
        <p14:creationId xmlns:p14="http://schemas.microsoft.com/office/powerpoint/2010/main" val="2998819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jOVvXDI0Kb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zauJQzti7FQ"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tQh_28UOcVg?t=6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4CXZi-gFgX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Focusing next on Eq. 4: The atmosphere =&gt; ocean flux</a:t>
            </a:r>
          </a:p>
        </p:txBody>
      </p:sp>
      <p:grpSp>
        <p:nvGrpSpPr>
          <p:cNvPr id="12" name="Group 11">
            <a:extLst>
              <a:ext uri="{FF2B5EF4-FFF2-40B4-BE49-F238E27FC236}">
                <a16:creationId xmlns:a16="http://schemas.microsoft.com/office/drawing/2014/main" id="{36B18E83-A3B6-647E-FFCE-481748BE08D4}"/>
              </a:ext>
            </a:extLst>
          </p:cNvPr>
          <p:cNvGrpSpPr/>
          <p:nvPr/>
        </p:nvGrpSpPr>
        <p:grpSpPr>
          <a:xfrm>
            <a:off x="361243" y="1562543"/>
            <a:ext cx="11146083" cy="4036900"/>
            <a:chOff x="361243" y="1562543"/>
            <a:chExt cx="11146083" cy="403690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1573429"/>
              <a:ext cx="5734757" cy="4026014"/>
            </a:xfrm>
            <a:prstGeom prst="rect">
              <a:avLst/>
            </a:prstGeom>
          </p:spPr>
        </p:pic>
        <p:pic>
          <p:nvPicPr>
            <p:cNvPr id="7" name="Picture 2" descr="Draft diagram of the carbon cycle.">
              <a:extLst>
                <a:ext uri="{FF2B5EF4-FFF2-40B4-BE49-F238E27FC236}">
                  <a16:creationId xmlns:a16="http://schemas.microsoft.com/office/drawing/2014/main" id="{61C4C961-6507-334B-9224-D58B8D615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20" y="1754478"/>
              <a:ext cx="4961106" cy="3307404"/>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2806B32D-D4CB-7093-4B52-B102CA29268F}"/>
                </a:ext>
              </a:extLst>
            </p:cNvPr>
            <p:cNvSpPr/>
            <p:nvPr/>
          </p:nvSpPr>
          <p:spPr>
            <a:xfrm>
              <a:off x="584099" y="156254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a:extLst>
                <a:ext uri="{FF2B5EF4-FFF2-40B4-BE49-F238E27FC236}">
                  <a16:creationId xmlns:a16="http://schemas.microsoft.com/office/drawing/2014/main" id="{B66E785E-6119-B918-CA51-1DB4EC169E5D}"/>
                </a:ext>
              </a:extLst>
            </p:cNvPr>
            <p:cNvSpPr/>
            <p:nvPr/>
          </p:nvSpPr>
          <p:spPr>
            <a:xfrm>
              <a:off x="937260" y="3969920"/>
              <a:ext cx="3760470" cy="548640"/>
            </a:xfrm>
            <a:prstGeom prst="round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125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DB7E9-6E85-C656-27D5-AEDD3F634395}"/>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Warm water gets rid of dissolved CO</a:t>
            </a:r>
            <a:r>
              <a:rPr lang="en-US" sz="2400" b="1" baseline="-25000" dirty="0"/>
              <a:t>2</a:t>
            </a:r>
            <a:r>
              <a:rPr lang="en-US" sz="2400" b="1" dirty="0"/>
              <a:t> faster than cold water </a:t>
            </a:r>
          </a:p>
        </p:txBody>
      </p:sp>
      <p:grpSp>
        <p:nvGrpSpPr>
          <p:cNvPr id="15" name="Group 14">
            <a:extLst>
              <a:ext uri="{FF2B5EF4-FFF2-40B4-BE49-F238E27FC236}">
                <a16:creationId xmlns:a16="http://schemas.microsoft.com/office/drawing/2014/main" id="{A662E811-F961-1152-7EAD-4C6B1F683F77}"/>
              </a:ext>
            </a:extLst>
          </p:cNvPr>
          <p:cNvGrpSpPr/>
          <p:nvPr/>
        </p:nvGrpSpPr>
        <p:grpSpPr>
          <a:xfrm>
            <a:off x="247906" y="878629"/>
            <a:ext cx="7746915" cy="5344711"/>
            <a:chOff x="371474" y="1402078"/>
            <a:chExt cx="6400801" cy="4260533"/>
          </a:xfrm>
        </p:grpSpPr>
        <p:grpSp>
          <p:nvGrpSpPr>
            <p:cNvPr id="9" name="Group 8">
              <a:extLst>
                <a:ext uri="{FF2B5EF4-FFF2-40B4-BE49-F238E27FC236}">
                  <a16:creationId xmlns:a16="http://schemas.microsoft.com/office/drawing/2014/main" id="{B797EE9E-9801-7407-0AC2-4314C502AF76}"/>
                </a:ext>
              </a:extLst>
            </p:cNvPr>
            <p:cNvGrpSpPr/>
            <p:nvPr/>
          </p:nvGrpSpPr>
          <p:grpSpPr>
            <a:xfrm>
              <a:off x="371474" y="1402078"/>
              <a:ext cx="6400801" cy="4260533"/>
              <a:chOff x="2771774" y="2230753"/>
              <a:chExt cx="6400801" cy="4260533"/>
            </a:xfrm>
          </p:grpSpPr>
          <p:pic>
            <p:nvPicPr>
              <p:cNvPr id="8194" name="Picture 2">
                <a:extLst>
                  <a:ext uri="{FF2B5EF4-FFF2-40B4-BE49-F238E27FC236}">
                    <a16:creationId xmlns:a16="http://schemas.microsoft.com/office/drawing/2014/main" id="{1826FFBC-34AC-6B3D-E912-3DC6515A5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4" y="2230753"/>
                <a:ext cx="6400801" cy="4260533"/>
              </a:xfrm>
              <a:prstGeom prst="rect">
                <a:avLst/>
              </a:prstGeom>
              <a:noFill/>
              <a:extLst>
                <a:ext uri="{909E8E84-426E-40DD-AFC4-6F175D3DCCD1}">
                  <a14:hiddenFill xmlns:a14="http://schemas.microsoft.com/office/drawing/2010/main">
                    <a:solidFill>
                      <a:srgbClr val="FFFFFF"/>
                    </a:solidFill>
                  </a14:hiddenFill>
                </a:ext>
              </a:extLst>
            </p:spPr>
          </p:pic>
          <p:sp>
            <p:nvSpPr>
              <p:cNvPr id="5" name="Up Arrow 4">
                <a:extLst>
                  <a:ext uri="{FF2B5EF4-FFF2-40B4-BE49-F238E27FC236}">
                    <a16:creationId xmlns:a16="http://schemas.microsoft.com/office/drawing/2014/main" id="{A3F29985-F149-4BC9-DA0D-B41133AA40F9}"/>
                  </a:ext>
                </a:extLst>
              </p:cNvPr>
              <p:cNvSpPr/>
              <p:nvPr/>
            </p:nvSpPr>
            <p:spPr>
              <a:xfrm>
                <a:off x="6443663" y="2386013"/>
                <a:ext cx="528637" cy="2043113"/>
              </a:xfrm>
              <a:prstGeom prs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0903FEAC-F291-23BF-A3A9-596CD8259D9E}"/>
                  </a:ext>
                </a:extLst>
              </p:cNvPr>
              <p:cNvSpPr/>
              <p:nvPr/>
            </p:nvSpPr>
            <p:spPr>
              <a:xfrm>
                <a:off x="4343400" y="3095625"/>
                <a:ext cx="528637" cy="1081088"/>
              </a:xfrm>
              <a:prstGeom prst="up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6F6BDBA0-5FD0-52F7-1C7C-7D1155CFED51}"/>
                </a:ext>
              </a:extLst>
            </p:cNvPr>
            <p:cNvPicPr>
              <a:picLocks noChangeAspect="1"/>
            </p:cNvPicPr>
            <p:nvPr/>
          </p:nvPicPr>
          <p:blipFill rotWithShape="1">
            <a:blip r:embed="rId3"/>
            <a:srcRect l="46097" t="56698" r="35555" b="33092"/>
            <a:stretch/>
          </p:blipFill>
          <p:spPr>
            <a:xfrm>
              <a:off x="2085971" y="1510572"/>
              <a:ext cx="1762124" cy="560768"/>
            </a:xfrm>
            <a:prstGeom prst="rect">
              <a:avLst/>
            </a:prstGeom>
          </p:spPr>
        </p:pic>
        <p:sp>
          <p:nvSpPr>
            <p:cNvPr id="12" name="TextBox 11">
              <a:extLst>
                <a:ext uri="{FF2B5EF4-FFF2-40B4-BE49-F238E27FC236}">
                  <a16:creationId xmlns:a16="http://schemas.microsoft.com/office/drawing/2014/main" id="{1839E0AA-BDFF-95A2-FA29-0005941B9885}"/>
                </a:ext>
              </a:extLst>
            </p:cNvPr>
            <p:cNvSpPr txBox="1"/>
            <p:nvPr/>
          </p:nvSpPr>
          <p:spPr>
            <a:xfrm>
              <a:off x="1543050" y="3929063"/>
              <a:ext cx="1423983" cy="830997"/>
            </a:xfrm>
            <a:prstGeom prst="rect">
              <a:avLst/>
            </a:prstGeom>
            <a:noFill/>
          </p:spPr>
          <p:txBody>
            <a:bodyPr wrap="square" rtlCol="0">
              <a:spAutoFit/>
            </a:bodyPr>
            <a:lstStyle/>
            <a:p>
              <a:r>
                <a:rPr lang="en-US" sz="2400" dirty="0"/>
                <a:t>Cold ocean</a:t>
              </a:r>
            </a:p>
          </p:txBody>
        </p:sp>
        <p:sp>
          <p:nvSpPr>
            <p:cNvPr id="13" name="TextBox 12">
              <a:extLst>
                <a:ext uri="{FF2B5EF4-FFF2-40B4-BE49-F238E27FC236}">
                  <a16:creationId xmlns:a16="http://schemas.microsoft.com/office/drawing/2014/main" id="{04C866E7-7A89-E206-3E8C-CD130C044737}"/>
                </a:ext>
              </a:extLst>
            </p:cNvPr>
            <p:cNvSpPr txBox="1"/>
            <p:nvPr/>
          </p:nvSpPr>
          <p:spPr>
            <a:xfrm>
              <a:off x="3860008" y="4136940"/>
              <a:ext cx="1423983" cy="830997"/>
            </a:xfrm>
            <a:prstGeom prst="rect">
              <a:avLst/>
            </a:prstGeom>
            <a:noFill/>
          </p:spPr>
          <p:txBody>
            <a:bodyPr wrap="square" rtlCol="0">
              <a:spAutoFit/>
            </a:bodyPr>
            <a:lstStyle/>
            <a:p>
              <a:r>
                <a:rPr lang="en-US" sz="2400" dirty="0"/>
                <a:t>Warm ocean</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B11069-8B9D-5801-C286-1D693E906887}"/>
                  </a:ext>
                </a:extLst>
              </p:cNvPr>
              <p:cNvSpPr txBox="1"/>
              <p:nvPr/>
            </p:nvSpPr>
            <p:spPr>
              <a:xfrm>
                <a:off x="8041456" y="1718198"/>
                <a:ext cx="4056855" cy="2677656"/>
              </a:xfrm>
              <a:prstGeom prst="rect">
                <a:avLst/>
              </a:prstGeom>
              <a:noFill/>
            </p:spPr>
            <p:txBody>
              <a:bodyPr wrap="square" rtlCol="0">
                <a:spAutoFit/>
              </a:bodyPr>
              <a:lstStyle/>
              <a:p>
                <a:r>
                  <a:rPr lang="en-US" sz="2400" dirty="0"/>
                  <a:t>Cambio2.0 and Cambio3.0 incorporate temperatures! So we’ll need a </a:t>
                </a:r>
                <a:r>
                  <a:rPr lang="en-US" sz="2400" i="1" dirty="0"/>
                  <a:t>temperature-dependent</a:t>
                </a:r>
                <a:r>
                  <a:rPr lang="en-US" sz="2400" dirty="0"/>
                  <a:t>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𝑘</m:t>
                        </m:r>
                      </m:e>
                      <m:sub>
                        <m:r>
                          <a:rPr lang="en-US" sz="2400" b="1" i="1" dirty="0" smtClean="0">
                            <a:latin typeface="Cambria Math" panose="02040503050406030204" pitchFamily="18" charset="0"/>
                          </a:rPr>
                          <m:t>𝑜𝑎</m:t>
                        </m:r>
                      </m:sub>
                    </m:sSub>
                  </m:oMath>
                </a14:m>
                <a:r>
                  <a:rPr lang="en-US" sz="2400" dirty="0"/>
                  <a:t>.</a:t>
                </a:r>
              </a:p>
              <a:p>
                <a:endParaRPr lang="en-US" sz="2400" dirty="0"/>
              </a:p>
              <a:p>
                <a:r>
                  <a:rPr lang="en-US" sz="2400" dirty="0"/>
                  <a:t>For Cambio1.0, however,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𝑘</m:t>
                        </m:r>
                      </m:e>
                      <m:sub>
                        <m:r>
                          <a:rPr lang="en-US" sz="2400" b="0" i="1" dirty="0">
                            <a:latin typeface="Cambria Math" panose="02040503050406030204" pitchFamily="18" charset="0"/>
                          </a:rPr>
                          <m:t>𝑜𝑎</m:t>
                        </m:r>
                      </m:sub>
                    </m:sSub>
                  </m:oMath>
                </a14:m>
                <a:r>
                  <a:rPr lang="en-US" sz="2400" dirty="0"/>
                  <a:t> will be a constant.</a:t>
                </a:r>
              </a:p>
            </p:txBody>
          </p:sp>
        </mc:Choice>
        <mc:Fallback xmlns="">
          <p:sp>
            <p:nvSpPr>
              <p:cNvPr id="16" name="TextBox 15">
                <a:extLst>
                  <a:ext uri="{FF2B5EF4-FFF2-40B4-BE49-F238E27FC236}">
                    <a16:creationId xmlns:a16="http://schemas.microsoft.com/office/drawing/2014/main" id="{55B11069-8B9D-5801-C286-1D693E906887}"/>
                  </a:ext>
                </a:extLst>
              </p:cNvPr>
              <p:cNvSpPr txBox="1">
                <a:spLocks noRot="1" noChangeAspect="1" noMove="1" noResize="1" noEditPoints="1" noAdjustHandles="1" noChangeArrowheads="1" noChangeShapeType="1" noTextEdit="1"/>
              </p:cNvSpPr>
              <p:nvPr/>
            </p:nvSpPr>
            <p:spPr>
              <a:xfrm>
                <a:off x="8041456" y="1718198"/>
                <a:ext cx="4056855" cy="2677656"/>
              </a:xfrm>
              <a:prstGeom prst="rect">
                <a:avLst/>
              </a:prstGeom>
              <a:blipFill>
                <a:blip r:embed="rId4"/>
                <a:stretch>
                  <a:fillRect l="-2500" t="-1887" b="-3774"/>
                </a:stretch>
              </a:blipFill>
            </p:spPr>
            <p:txBody>
              <a:bodyPr/>
              <a:lstStyle/>
              <a:p>
                <a:r>
                  <a:rPr lang="en-US">
                    <a:noFill/>
                  </a:rPr>
                  <a:t> </a:t>
                </a:r>
              </a:p>
            </p:txBody>
          </p:sp>
        </mc:Fallback>
      </mc:AlternateContent>
    </p:spTree>
    <p:extLst>
      <p:ext uri="{BB962C8B-B14F-4D97-AF65-F5344CB8AC3E}">
        <p14:creationId xmlns:p14="http://schemas.microsoft.com/office/powerpoint/2010/main" val="421055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609599"/>
            <a:ext cx="5734757" cy="4026014"/>
          </a:xfrm>
          <a:prstGeom prst="rect">
            <a:avLst/>
          </a:prstGeom>
        </p:spPr>
      </p:pic>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So here are all the constants, initial conditions, and fluxes needed for Cambio1.0</a:t>
            </a:r>
          </a:p>
        </p:txBody>
      </p:sp>
      <p:sp>
        <p:nvSpPr>
          <p:cNvPr id="8" name="Frame 7">
            <a:extLst>
              <a:ext uri="{FF2B5EF4-FFF2-40B4-BE49-F238E27FC236}">
                <a16:creationId xmlns:a16="http://schemas.microsoft.com/office/drawing/2014/main" id="{2806B32D-D4CB-7093-4B52-B102CA29268F}"/>
              </a:ext>
            </a:extLst>
          </p:cNvPr>
          <p:cNvSpPr/>
          <p:nvPr/>
        </p:nvSpPr>
        <p:spPr>
          <a:xfrm>
            <a:off x="584099" y="59871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F7050060-79F6-FB7E-BB86-C988DFEA121F}"/>
              </a:ext>
            </a:extLst>
          </p:cNvPr>
          <p:cNvPicPr>
            <a:picLocks noChangeAspect="1"/>
          </p:cNvPicPr>
          <p:nvPr/>
        </p:nvPicPr>
        <p:blipFill rotWithShape="1">
          <a:blip r:embed="rId3"/>
          <a:srcRect t="47085" r="68919"/>
          <a:stretch/>
        </p:blipFill>
        <p:spPr>
          <a:xfrm>
            <a:off x="6716217" y="623544"/>
            <a:ext cx="4081322" cy="2693774"/>
          </a:xfrm>
          <a:prstGeom prst="rect">
            <a:avLst/>
          </a:prstGeom>
          <a:ln>
            <a:noFill/>
          </a:ln>
        </p:spPr>
      </p:pic>
      <p:pic>
        <p:nvPicPr>
          <p:cNvPr id="12" name="Picture 11">
            <a:extLst>
              <a:ext uri="{FF2B5EF4-FFF2-40B4-BE49-F238E27FC236}">
                <a16:creationId xmlns:a16="http://schemas.microsoft.com/office/drawing/2014/main" id="{2599E422-4CB5-2756-9CAD-77C3174D5958}"/>
              </a:ext>
            </a:extLst>
          </p:cNvPr>
          <p:cNvPicPr>
            <a:picLocks noChangeAspect="1"/>
          </p:cNvPicPr>
          <p:nvPr/>
        </p:nvPicPr>
        <p:blipFill>
          <a:blip r:embed="rId4"/>
          <a:stretch>
            <a:fillRect/>
          </a:stretch>
        </p:blipFill>
        <p:spPr>
          <a:xfrm>
            <a:off x="7274384" y="3459409"/>
            <a:ext cx="2745812" cy="1032260"/>
          </a:xfrm>
          <a:prstGeom prst="rect">
            <a:avLst/>
          </a:prstGeom>
          <a:ln>
            <a:noFill/>
          </a:ln>
        </p:spPr>
      </p:pic>
    </p:spTree>
    <p:extLst>
      <p:ext uri="{BB962C8B-B14F-4D97-AF65-F5344CB8AC3E}">
        <p14:creationId xmlns:p14="http://schemas.microsoft.com/office/powerpoint/2010/main" val="3903842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609599"/>
            <a:ext cx="5734757" cy="4026014"/>
          </a:xfrm>
          <a:prstGeom prst="rect">
            <a:avLst/>
          </a:prstGeom>
        </p:spPr>
      </p:pic>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You’ll upload an emissions scenario from </a:t>
            </a:r>
            <a:r>
              <a:rPr lang="en-US" sz="2400" b="1" dirty="0" err="1"/>
              <a:t>ScheduledFlows</a:t>
            </a:r>
            <a:endParaRPr lang="en-US" sz="2400" b="1" dirty="0"/>
          </a:p>
        </p:txBody>
      </p:sp>
      <p:sp>
        <p:nvSpPr>
          <p:cNvPr id="8" name="Frame 7">
            <a:extLst>
              <a:ext uri="{FF2B5EF4-FFF2-40B4-BE49-F238E27FC236}">
                <a16:creationId xmlns:a16="http://schemas.microsoft.com/office/drawing/2014/main" id="{2806B32D-D4CB-7093-4B52-B102CA29268F}"/>
              </a:ext>
            </a:extLst>
          </p:cNvPr>
          <p:cNvSpPr/>
          <p:nvPr/>
        </p:nvSpPr>
        <p:spPr>
          <a:xfrm>
            <a:off x="584099" y="59871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F7050060-79F6-FB7E-BB86-C988DFEA121F}"/>
              </a:ext>
            </a:extLst>
          </p:cNvPr>
          <p:cNvPicPr>
            <a:picLocks noChangeAspect="1"/>
          </p:cNvPicPr>
          <p:nvPr/>
        </p:nvPicPr>
        <p:blipFill rotWithShape="1">
          <a:blip r:embed="rId3"/>
          <a:srcRect t="47085" r="68919"/>
          <a:stretch/>
        </p:blipFill>
        <p:spPr>
          <a:xfrm>
            <a:off x="6716217" y="623544"/>
            <a:ext cx="4081322" cy="2693774"/>
          </a:xfrm>
          <a:prstGeom prst="rect">
            <a:avLst/>
          </a:prstGeom>
          <a:ln>
            <a:noFill/>
          </a:ln>
        </p:spPr>
      </p:pic>
      <p:pic>
        <p:nvPicPr>
          <p:cNvPr id="12" name="Picture 11">
            <a:extLst>
              <a:ext uri="{FF2B5EF4-FFF2-40B4-BE49-F238E27FC236}">
                <a16:creationId xmlns:a16="http://schemas.microsoft.com/office/drawing/2014/main" id="{2599E422-4CB5-2756-9CAD-77C3174D5958}"/>
              </a:ext>
            </a:extLst>
          </p:cNvPr>
          <p:cNvPicPr>
            <a:picLocks noChangeAspect="1"/>
          </p:cNvPicPr>
          <p:nvPr/>
        </p:nvPicPr>
        <p:blipFill>
          <a:blip r:embed="rId4"/>
          <a:stretch>
            <a:fillRect/>
          </a:stretch>
        </p:blipFill>
        <p:spPr>
          <a:xfrm>
            <a:off x="7274384" y="3459409"/>
            <a:ext cx="2745812" cy="1032260"/>
          </a:xfrm>
          <a:prstGeom prst="rect">
            <a:avLst/>
          </a:prstGeom>
          <a:ln>
            <a:noFill/>
          </a:ln>
        </p:spPr>
      </p:pic>
      <p:sp>
        <p:nvSpPr>
          <p:cNvPr id="2" name="Rounded Rectangle 1">
            <a:extLst>
              <a:ext uri="{FF2B5EF4-FFF2-40B4-BE49-F238E27FC236}">
                <a16:creationId xmlns:a16="http://schemas.microsoft.com/office/drawing/2014/main" id="{CE288638-BD34-6127-3822-F05664C9A064}"/>
              </a:ext>
            </a:extLst>
          </p:cNvPr>
          <p:cNvSpPr/>
          <p:nvPr/>
        </p:nvSpPr>
        <p:spPr>
          <a:xfrm>
            <a:off x="1408670" y="3707027"/>
            <a:ext cx="2903838" cy="568411"/>
          </a:xfrm>
          <a:prstGeom prst="roundRect">
            <a:avLst/>
          </a:prstGeom>
          <a:solidFill>
            <a:schemeClr val="accent1">
              <a:alpha val="3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1952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609599"/>
            <a:ext cx="5734757" cy="4026014"/>
          </a:xfrm>
          <a:prstGeom prst="rect">
            <a:avLst/>
          </a:prstGeom>
        </p:spPr>
      </p:pic>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Your Euler loop will solve for the amount of carbon in the atmosphere and oceans over time!</a:t>
            </a:r>
          </a:p>
        </p:txBody>
      </p:sp>
      <p:pic>
        <p:nvPicPr>
          <p:cNvPr id="2" name="Picture 1">
            <a:extLst>
              <a:ext uri="{FF2B5EF4-FFF2-40B4-BE49-F238E27FC236}">
                <a16:creationId xmlns:a16="http://schemas.microsoft.com/office/drawing/2014/main" id="{3EA739D0-E611-2C6F-F941-16E21A537E6B}"/>
              </a:ext>
            </a:extLst>
          </p:cNvPr>
          <p:cNvPicPr>
            <a:picLocks noChangeAspect="1"/>
          </p:cNvPicPr>
          <p:nvPr/>
        </p:nvPicPr>
        <p:blipFill>
          <a:blip r:embed="rId3"/>
          <a:stretch>
            <a:fillRect/>
          </a:stretch>
        </p:blipFill>
        <p:spPr>
          <a:xfrm>
            <a:off x="688998" y="4982635"/>
            <a:ext cx="10818328" cy="602431"/>
          </a:xfrm>
          <a:prstGeom prst="rect">
            <a:avLst/>
          </a:prstGeom>
        </p:spPr>
      </p:pic>
      <p:pic>
        <p:nvPicPr>
          <p:cNvPr id="3" name="Picture 2">
            <a:extLst>
              <a:ext uri="{FF2B5EF4-FFF2-40B4-BE49-F238E27FC236}">
                <a16:creationId xmlns:a16="http://schemas.microsoft.com/office/drawing/2014/main" id="{B2170CE4-FFD1-43F6-C6F1-17A90FA28FD2}"/>
              </a:ext>
            </a:extLst>
          </p:cNvPr>
          <p:cNvPicPr>
            <a:picLocks noChangeAspect="1"/>
          </p:cNvPicPr>
          <p:nvPr/>
        </p:nvPicPr>
        <p:blipFill>
          <a:blip r:embed="rId4"/>
          <a:stretch>
            <a:fillRect/>
          </a:stretch>
        </p:blipFill>
        <p:spPr>
          <a:xfrm>
            <a:off x="2899834" y="5782951"/>
            <a:ext cx="5747456" cy="568802"/>
          </a:xfrm>
          <a:prstGeom prst="rect">
            <a:avLst/>
          </a:prstGeom>
        </p:spPr>
      </p:pic>
      <p:sp>
        <p:nvSpPr>
          <p:cNvPr id="6" name="Frame 5">
            <a:extLst>
              <a:ext uri="{FF2B5EF4-FFF2-40B4-BE49-F238E27FC236}">
                <a16:creationId xmlns:a16="http://schemas.microsoft.com/office/drawing/2014/main" id="{4121EA6F-6703-1830-E4A2-27925D644680}"/>
              </a:ext>
            </a:extLst>
          </p:cNvPr>
          <p:cNvSpPr/>
          <p:nvPr/>
        </p:nvSpPr>
        <p:spPr>
          <a:xfrm>
            <a:off x="587022" y="4809067"/>
            <a:ext cx="11446934" cy="1840089"/>
          </a:xfrm>
          <a:prstGeom prst="frame">
            <a:avLst>
              <a:gd name="adj1" fmla="val 42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2806B32D-D4CB-7093-4B52-B102CA29268F}"/>
              </a:ext>
            </a:extLst>
          </p:cNvPr>
          <p:cNvSpPr/>
          <p:nvPr/>
        </p:nvSpPr>
        <p:spPr>
          <a:xfrm>
            <a:off x="584099" y="59871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F7050060-79F6-FB7E-BB86-C988DFEA121F}"/>
              </a:ext>
            </a:extLst>
          </p:cNvPr>
          <p:cNvPicPr>
            <a:picLocks noChangeAspect="1"/>
          </p:cNvPicPr>
          <p:nvPr/>
        </p:nvPicPr>
        <p:blipFill rotWithShape="1">
          <a:blip r:embed="rId5"/>
          <a:srcRect t="47085" r="68919"/>
          <a:stretch/>
        </p:blipFill>
        <p:spPr>
          <a:xfrm>
            <a:off x="6716217" y="623544"/>
            <a:ext cx="4081322" cy="2693774"/>
          </a:xfrm>
          <a:prstGeom prst="rect">
            <a:avLst/>
          </a:prstGeom>
          <a:ln>
            <a:noFill/>
          </a:ln>
        </p:spPr>
      </p:pic>
      <p:pic>
        <p:nvPicPr>
          <p:cNvPr id="12" name="Picture 11">
            <a:extLst>
              <a:ext uri="{FF2B5EF4-FFF2-40B4-BE49-F238E27FC236}">
                <a16:creationId xmlns:a16="http://schemas.microsoft.com/office/drawing/2014/main" id="{2599E422-4CB5-2756-9CAD-77C3174D5958}"/>
              </a:ext>
            </a:extLst>
          </p:cNvPr>
          <p:cNvPicPr>
            <a:picLocks noChangeAspect="1"/>
          </p:cNvPicPr>
          <p:nvPr/>
        </p:nvPicPr>
        <p:blipFill>
          <a:blip r:embed="rId6"/>
          <a:stretch>
            <a:fillRect/>
          </a:stretch>
        </p:blipFill>
        <p:spPr>
          <a:xfrm>
            <a:off x="7274384" y="3459409"/>
            <a:ext cx="2745812" cy="1032260"/>
          </a:xfrm>
          <a:prstGeom prst="rect">
            <a:avLst/>
          </a:prstGeom>
          <a:ln>
            <a:noFill/>
          </a:ln>
        </p:spPr>
      </p:pic>
    </p:spTree>
    <p:extLst>
      <p:ext uri="{BB962C8B-B14F-4D97-AF65-F5344CB8AC3E}">
        <p14:creationId xmlns:p14="http://schemas.microsoft.com/office/powerpoint/2010/main" val="151968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24D207-8538-86FE-44B2-DEF5374E9BC6}"/>
              </a:ext>
            </a:extLst>
          </p:cNvPr>
          <p:cNvPicPr>
            <a:picLocks noChangeAspect="1"/>
          </p:cNvPicPr>
          <p:nvPr/>
        </p:nvPicPr>
        <p:blipFill rotWithShape="1">
          <a:blip r:embed="rId2"/>
          <a:srcRect l="4933" b="6929"/>
          <a:stretch/>
        </p:blipFill>
        <p:spPr>
          <a:xfrm>
            <a:off x="5438885" y="3704039"/>
            <a:ext cx="5358775" cy="2780830"/>
          </a:xfrm>
          <a:prstGeom prst="rect">
            <a:avLst/>
          </a:prstGeom>
        </p:spPr>
      </p:pic>
      <p:pic>
        <p:nvPicPr>
          <p:cNvPr id="4" name="Picture 3">
            <a:extLst>
              <a:ext uri="{FF2B5EF4-FFF2-40B4-BE49-F238E27FC236}">
                <a16:creationId xmlns:a16="http://schemas.microsoft.com/office/drawing/2014/main" id="{058BE0B6-C676-672B-969C-40625411A530}"/>
              </a:ext>
            </a:extLst>
          </p:cNvPr>
          <p:cNvPicPr>
            <a:picLocks noChangeAspect="1"/>
          </p:cNvPicPr>
          <p:nvPr/>
        </p:nvPicPr>
        <p:blipFill rotWithShape="1">
          <a:blip r:embed="rId3"/>
          <a:srcRect l="7503" t="8058"/>
          <a:stretch/>
        </p:blipFill>
        <p:spPr>
          <a:xfrm>
            <a:off x="5598165" y="594209"/>
            <a:ext cx="5127095" cy="2916939"/>
          </a:xfrm>
          <a:prstGeom prst="rect">
            <a:avLst/>
          </a:prstGeom>
        </p:spPr>
      </p:pic>
      <p:sp>
        <p:nvSpPr>
          <p:cNvPr id="6" name="TextBox 5">
            <a:extLst>
              <a:ext uri="{FF2B5EF4-FFF2-40B4-BE49-F238E27FC236}">
                <a16:creationId xmlns:a16="http://schemas.microsoft.com/office/drawing/2014/main" id="{093B6508-7D8C-EC7F-C586-FA6078142B8E}"/>
              </a:ext>
            </a:extLst>
          </p:cNvPr>
          <p:cNvSpPr txBox="1"/>
          <p:nvPr/>
        </p:nvSpPr>
        <p:spPr>
          <a:xfrm>
            <a:off x="312889" y="1063795"/>
            <a:ext cx="4471762" cy="461665"/>
          </a:xfrm>
          <a:prstGeom prst="rect">
            <a:avLst/>
          </a:prstGeom>
          <a:noFill/>
          <a:ln>
            <a:solidFill>
              <a:schemeClr val="accent1"/>
            </a:solidFill>
          </a:ln>
        </p:spPr>
        <p:txBody>
          <a:bodyPr wrap="square" rtlCol="0">
            <a:spAutoFit/>
          </a:bodyPr>
          <a:lstStyle/>
          <a:p>
            <a:r>
              <a:rPr lang="en-US" sz="2400" dirty="0"/>
              <a:t>For this emissions scenario … </a:t>
            </a:r>
          </a:p>
        </p:txBody>
      </p:sp>
      <p:sp>
        <p:nvSpPr>
          <p:cNvPr id="7" name="TextBox 6">
            <a:extLst>
              <a:ext uri="{FF2B5EF4-FFF2-40B4-BE49-F238E27FC236}">
                <a16:creationId xmlns:a16="http://schemas.microsoft.com/office/drawing/2014/main" id="{A44E7A99-405A-01B6-BAC8-C30EF9AAB1E5}"/>
              </a:ext>
            </a:extLst>
          </p:cNvPr>
          <p:cNvSpPr txBox="1"/>
          <p:nvPr/>
        </p:nvSpPr>
        <p:spPr>
          <a:xfrm>
            <a:off x="312889" y="4409896"/>
            <a:ext cx="5025230" cy="830997"/>
          </a:xfrm>
          <a:prstGeom prst="rect">
            <a:avLst/>
          </a:prstGeom>
          <a:noFill/>
          <a:ln>
            <a:solidFill>
              <a:schemeClr val="accent1"/>
            </a:solidFill>
          </a:ln>
        </p:spPr>
        <p:txBody>
          <a:bodyPr wrap="square" rtlCol="0">
            <a:spAutoFit/>
          </a:bodyPr>
          <a:lstStyle/>
          <a:p>
            <a:r>
              <a:rPr lang="en-US" sz="2400" dirty="0"/>
              <a:t>... here are the amounts of Carbon (</a:t>
            </a:r>
            <a:r>
              <a:rPr lang="en-US" sz="2400" dirty="0" err="1"/>
              <a:t>GtC</a:t>
            </a:r>
            <a:r>
              <a:rPr lang="en-US" sz="2400" dirty="0"/>
              <a:t>) in the climate system.</a:t>
            </a:r>
          </a:p>
        </p:txBody>
      </p:sp>
      <p:sp>
        <p:nvSpPr>
          <p:cNvPr id="3" name="TextBox 2">
            <a:extLst>
              <a:ext uri="{FF2B5EF4-FFF2-40B4-BE49-F238E27FC236}">
                <a16:creationId xmlns:a16="http://schemas.microsoft.com/office/drawing/2014/main" id="{9DDDB7E9-6E85-C656-27D5-AEDD3F634395}"/>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A peek into the output: the time delay between peak emission and peak concentration</a:t>
            </a:r>
          </a:p>
        </p:txBody>
      </p:sp>
    </p:spTree>
    <p:extLst>
      <p:ext uri="{BB962C8B-B14F-4D97-AF65-F5344CB8AC3E}">
        <p14:creationId xmlns:p14="http://schemas.microsoft.com/office/powerpoint/2010/main" val="181187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24D207-8538-86FE-44B2-DEF5374E9BC6}"/>
              </a:ext>
            </a:extLst>
          </p:cNvPr>
          <p:cNvPicPr>
            <a:picLocks noChangeAspect="1"/>
          </p:cNvPicPr>
          <p:nvPr/>
        </p:nvPicPr>
        <p:blipFill rotWithShape="1">
          <a:blip r:embed="rId2"/>
          <a:srcRect l="4933" b="6929"/>
          <a:stretch/>
        </p:blipFill>
        <p:spPr>
          <a:xfrm>
            <a:off x="5438885" y="3704039"/>
            <a:ext cx="5358775" cy="2780830"/>
          </a:xfrm>
          <a:prstGeom prst="rect">
            <a:avLst/>
          </a:prstGeom>
        </p:spPr>
      </p:pic>
      <p:pic>
        <p:nvPicPr>
          <p:cNvPr id="4" name="Picture 3">
            <a:extLst>
              <a:ext uri="{FF2B5EF4-FFF2-40B4-BE49-F238E27FC236}">
                <a16:creationId xmlns:a16="http://schemas.microsoft.com/office/drawing/2014/main" id="{058BE0B6-C676-672B-969C-40625411A530}"/>
              </a:ext>
            </a:extLst>
          </p:cNvPr>
          <p:cNvPicPr>
            <a:picLocks noChangeAspect="1"/>
          </p:cNvPicPr>
          <p:nvPr/>
        </p:nvPicPr>
        <p:blipFill rotWithShape="1">
          <a:blip r:embed="rId3"/>
          <a:srcRect l="7503" t="8058"/>
          <a:stretch/>
        </p:blipFill>
        <p:spPr>
          <a:xfrm>
            <a:off x="5598165" y="594209"/>
            <a:ext cx="5127095" cy="2916939"/>
          </a:xfrm>
          <a:prstGeom prst="rect">
            <a:avLst/>
          </a:prstGeom>
        </p:spPr>
      </p:pic>
      <p:sp>
        <p:nvSpPr>
          <p:cNvPr id="6" name="TextBox 5">
            <a:extLst>
              <a:ext uri="{FF2B5EF4-FFF2-40B4-BE49-F238E27FC236}">
                <a16:creationId xmlns:a16="http://schemas.microsoft.com/office/drawing/2014/main" id="{093B6508-7D8C-EC7F-C586-FA6078142B8E}"/>
              </a:ext>
            </a:extLst>
          </p:cNvPr>
          <p:cNvSpPr txBox="1"/>
          <p:nvPr/>
        </p:nvSpPr>
        <p:spPr>
          <a:xfrm>
            <a:off x="312889" y="1063795"/>
            <a:ext cx="4471762" cy="461665"/>
          </a:xfrm>
          <a:prstGeom prst="rect">
            <a:avLst/>
          </a:prstGeom>
          <a:noFill/>
          <a:ln>
            <a:solidFill>
              <a:schemeClr val="accent1"/>
            </a:solidFill>
          </a:ln>
        </p:spPr>
        <p:txBody>
          <a:bodyPr wrap="square" rtlCol="0">
            <a:spAutoFit/>
          </a:bodyPr>
          <a:lstStyle/>
          <a:p>
            <a:r>
              <a:rPr lang="en-US" sz="2400" dirty="0"/>
              <a:t>For this emissions scenario … </a:t>
            </a:r>
          </a:p>
        </p:txBody>
      </p:sp>
      <p:sp>
        <p:nvSpPr>
          <p:cNvPr id="12" name="TextBox 11">
            <a:extLst>
              <a:ext uri="{FF2B5EF4-FFF2-40B4-BE49-F238E27FC236}">
                <a16:creationId xmlns:a16="http://schemas.microsoft.com/office/drawing/2014/main" id="{54E6009A-4138-8E12-B3CF-09D993599851}"/>
              </a:ext>
            </a:extLst>
          </p:cNvPr>
          <p:cNvSpPr txBox="1"/>
          <p:nvPr/>
        </p:nvSpPr>
        <p:spPr>
          <a:xfrm>
            <a:off x="1294983" y="2459504"/>
            <a:ext cx="4266170" cy="830997"/>
          </a:xfrm>
          <a:prstGeom prst="rect">
            <a:avLst/>
          </a:prstGeom>
          <a:noFill/>
          <a:ln>
            <a:solidFill>
              <a:schemeClr val="accent1"/>
            </a:solidFill>
          </a:ln>
        </p:spPr>
        <p:txBody>
          <a:bodyPr wrap="square">
            <a:spAutoFit/>
          </a:bodyPr>
          <a:lstStyle/>
          <a:p>
            <a:r>
              <a:rPr lang="en-US" sz="2400" dirty="0"/>
              <a:t>You should study your output to figure out how long this delay is.</a:t>
            </a:r>
          </a:p>
        </p:txBody>
      </p:sp>
      <p:sp>
        <p:nvSpPr>
          <p:cNvPr id="13" name="TextBox 12">
            <a:extLst>
              <a:ext uri="{FF2B5EF4-FFF2-40B4-BE49-F238E27FC236}">
                <a16:creationId xmlns:a16="http://schemas.microsoft.com/office/drawing/2014/main" id="{6AF37858-A96E-3E49-A069-1B6FB374460C}"/>
              </a:ext>
            </a:extLst>
          </p:cNvPr>
          <p:cNvSpPr txBox="1"/>
          <p:nvPr/>
        </p:nvSpPr>
        <p:spPr>
          <a:xfrm>
            <a:off x="312889" y="4409896"/>
            <a:ext cx="5025230" cy="830997"/>
          </a:xfrm>
          <a:prstGeom prst="rect">
            <a:avLst/>
          </a:prstGeom>
          <a:noFill/>
          <a:ln>
            <a:solidFill>
              <a:schemeClr val="accent1"/>
            </a:solidFill>
          </a:ln>
        </p:spPr>
        <p:txBody>
          <a:bodyPr wrap="square" rtlCol="0">
            <a:spAutoFit/>
          </a:bodyPr>
          <a:lstStyle/>
          <a:p>
            <a:r>
              <a:rPr lang="en-US" sz="2400" dirty="0"/>
              <a:t>... here are the amounts of Carbon (</a:t>
            </a:r>
            <a:r>
              <a:rPr lang="en-US" sz="2400" dirty="0" err="1"/>
              <a:t>GtC</a:t>
            </a:r>
            <a:r>
              <a:rPr lang="en-US" sz="2400" dirty="0"/>
              <a:t>) in the climate system.</a:t>
            </a:r>
          </a:p>
        </p:txBody>
      </p:sp>
      <p:sp>
        <p:nvSpPr>
          <p:cNvPr id="14" name="TextBox 13">
            <a:extLst>
              <a:ext uri="{FF2B5EF4-FFF2-40B4-BE49-F238E27FC236}">
                <a16:creationId xmlns:a16="http://schemas.microsoft.com/office/drawing/2014/main" id="{DFBFA576-8466-23E1-C2DF-B5B5B6B21BCC}"/>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A peek into the output: the time delay between peak emission and peak concentration</a:t>
            </a:r>
          </a:p>
        </p:txBody>
      </p:sp>
      <p:grpSp>
        <p:nvGrpSpPr>
          <p:cNvPr id="17" name="Group 16">
            <a:extLst>
              <a:ext uri="{FF2B5EF4-FFF2-40B4-BE49-F238E27FC236}">
                <a16:creationId xmlns:a16="http://schemas.microsoft.com/office/drawing/2014/main" id="{ED685171-3B0F-7D8C-BDDD-556FD89A58A7}"/>
              </a:ext>
            </a:extLst>
          </p:cNvPr>
          <p:cNvGrpSpPr/>
          <p:nvPr/>
        </p:nvGrpSpPr>
        <p:grpSpPr>
          <a:xfrm>
            <a:off x="8315674" y="696501"/>
            <a:ext cx="159476" cy="3414641"/>
            <a:chOff x="8315674" y="696501"/>
            <a:chExt cx="159476" cy="3414641"/>
          </a:xfrm>
        </p:grpSpPr>
        <p:cxnSp>
          <p:nvCxnSpPr>
            <p:cNvPr id="18" name="Straight Connector 17">
              <a:extLst>
                <a:ext uri="{FF2B5EF4-FFF2-40B4-BE49-F238E27FC236}">
                  <a16:creationId xmlns:a16="http://schemas.microsoft.com/office/drawing/2014/main" id="{37496A68-04B4-6807-A2F4-B4AD556B6A35}"/>
                </a:ext>
              </a:extLst>
            </p:cNvPr>
            <p:cNvCxnSpPr>
              <a:cxnSpLocks/>
            </p:cNvCxnSpPr>
            <p:nvPr/>
          </p:nvCxnSpPr>
          <p:spPr>
            <a:xfrm>
              <a:off x="8315674" y="696501"/>
              <a:ext cx="0" cy="3414641"/>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19" name="Right Arrow 18">
              <a:extLst>
                <a:ext uri="{FF2B5EF4-FFF2-40B4-BE49-F238E27FC236}">
                  <a16:creationId xmlns:a16="http://schemas.microsoft.com/office/drawing/2014/main" id="{5D4FD94F-4E13-B075-C6DD-2D7006070A9D}"/>
                </a:ext>
              </a:extLst>
            </p:cNvPr>
            <p:cNvSpPr/>
            <p:nvPr/>
          </p:nvSpPr>
          <p:spPr>
            <a:xfrm>
              <a:off x="8315674" y="3429000"/>
              <a:ext cx="159476" cy="2750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410F44FD-6217-A200-FC60-133CB4C2DEF3}"/>
              </a:ext>
            </a:extLst>
          </p:cNvPr>
          <p:cNvCxnSpPr>
            <a:cxnSpLocks/>
          </p:cNvCxnSpPr>
          <p:nvPr/>
        </p:nvCxnSpPr>
        <p:spPr>
          <a:xfrm>
            <a:off x="8475150" y="3234690"/>
            <a:ext cx="2" cy="715518"/>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69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C02D41-D010-106D-680E-ECE3A26ED703}"/>
              </a:ext>
            </a:extLst>
          </p:cNvPr>
          <p:cNvPicPr>
            <a:picLocks noChangeAspect="1"/>
          </p:cNvPicPr>
          <p:nvPr/>
        </p:nvPicPr>
        <p:blipFill>
          <a:blip r:embed="rId2"/>
          <a:stretch>
            <a:fillRect/>
          </a:stretch>
        </p:blipFill>
        <p:spPr>
          <a:xfrm>
            <a:off x="294501" y="651022"/>
            <a:ext cx="7772400" cy="5577727"/>
          </a:xfrm>
          <a:prstGeom prst="rect">
            <a:avLst/>
          </a:prstGeom>
        </p:spPr>
      </p:pic>
      <p:sp>
        <p:nvSpPr>
          <p:cNvPr id="5" name="TextBox 4">
            <a:extLst>
              <a:ext uri="{FF2B5EF4-FFF2-40B4-BE49-F238E27FC236}">
                <a16:creationId xmlns:a16="http://schemas.microsoft.com/office/drawing/2014/main" id="{605FA501-585D-ED60-7FE6-F3C502CE10D6}"/>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Also, net fluxes</a:t>
            </a:r>
          </a:p>
        </p:txBody>
      </p:sp>
      <p:grpSp>
        <p:nvGrpSpPr>
          <p:cNvPr id="10" name="Group 9">
            <a:extLst>
              <a:ext uri="{FF2B5EF4-FFF2-40B4-BE49-F238E27FC236}">
                <a16:creationId xmlns:a16="http://schemas.microsoft.com/office/drawing/2014/main" id="{046F4AE1-3F50-D7AA-F55B-F73411E97581}"/>
              </a:ext>
            </a:extLst>
          </p:cNvPr>
          <p:cNvGrpSpPr/>
          <p:nvPr/>
        </p:nvGrpSpPr>
        <p:grpSpPr>
          <a:xfrm>
            <a:off x="4536988" y="1905000"/>
            <a:ext cx="65312" cy="3254828"/>
            <a:chOff x="6477001" y="1905000"/>
            <a:chExt cx="65312" cy="3254828"/>
          </a:xfrm>
        </p:grpSpPr>
        <p:cxnSp>
          <p:nvCxnSpPr>
            <p:cNvPr id="11" name="Straight Arrow Connector 10">
              <a:extLst>
                <a:ext uri="{FF2B5EF4-FFF2-40B4-BE49-F238E27FC236}">
                  <a16:creationId xmlns:a16="http://schemas.microsoft.com/office/drawing/2014/main" id="{9A801D34-70C8-9E52-1545-1E7E35910738}"/>
                </a:ext>
              </a:extLst>
            </p:cNvPr>
            <p:cNvCxnSpPr>
              <a:cxnSpLocks/>
            </p:cNvCxnSpPr>
            <p:nvPr/>
          </p:nvCxnSpPr>
          <p:spPr>
            <a:xfrm flipH="1" flipV="1">
              <a:off x="6487886" y="1905000"/>
              <a:ext cx="10885" cy="251460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76FC11-54C7-A041-0B01-CADBC9A5E178}"/>
                </a:ext>
              </a:extLst>
            </p:cNvPr>
            <p:cNvCxnSpPr>
              <a:cxnSpLocks/>
            </p:cNvCxnSpPr>
            <p:nvPr/>
          </p:nvCxnSpPr>
          <p:spPr>
            <a:xfrm>
              <a:off x="6542313" y="4408716"/>
              <a:ext cx="0" cy="740227"/>
            </a:xfrm>
            <a:prstGeom prst="straightConnector1">
              <a:avLst/>
            </a:prstGeom>
            <a:ln w="63500">
              <a:solidFill>
                <a:schemeClr val="accent1">
                  <a:alpha val="5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EC9B8-5B4B-F10E-7C5E-128A6771992A}"/>
                </a:ext>
              </a:extLst>
            </p:cNvPr>
            <p:cNvCxnSpPr>
              <a:cxnSpLocks/>
            </p:cNvCxnSpPr>
            <p:nvPr/>
          </p:nvCxnSpPr>
          <p:spPr>
            <a:xfrm>
              <a:off x="6477001" y="4419601"/>
              <a:ext cx="0" cy="740227"/>
            </a:xfrm>
            <a:prstGeom prst="straightConnector1">
              <a:avLst/>
            </a:prstGeom>
            <a:ln w="63500">
              <a:solidFill>
                <a:srgbClr val="FF0000">
                  <a:alpha val="54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77E57A5E-AAD4-8F8F-13CA-9F19B95AAF30}"/>
              </a:ext>
            </a:extLst>
          </p:cNvPr>
          <p:cNvSpPr txBox="1"/>
          <p:nvPr/>
        </p:nvSpPr>
        <p:spPr>
          <a:xfrm>
            <a:off x="7509512" y="2192804"/>
            <a:ext cx="4549134" cy="1569660"/>
          </a:xfrm>
          <a:prstGeom prst="rect">
            <a:avLst/>
          </a:prstGeom>
          <a:noFill/>
        </p:spPr>
        <p:txBody>
          <a:bodyPr wrap="square" rtlCol="0">
            <a:spAutoFit/>
          </a:bodyPr>
          <a:lstStyle/>
          <a:p>
            <a:r>
              <a:rPr lang="en-US" sz="2400" dirty="0"/>
              <a:t>Evidently, at the current time, oceans and land absorb about ¼ (each) of anthropogenic carbon emitted each year.</a:t>
            </a:r>
          </a:p>
        </p:txBody>
      </p:sp>
    </p:spTree>
    <p:extLst>
      <p:ext uri="{BB962C8B-B14F-4D97-AF65-F5344CB8AC3E}">
        <p14:creationId xmlns:p14="http://schemas.microsoft.com/office/powerpoint/2010/main" val="400426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5F5899-9D01-5BA7-E707-29E921A55987}"/>
              </a:ext>
            </a:extLst>
          </p:cNvPr>
          <p:cNvGrpSpPr/>
          <p:nvPr/>
        </p:nvGrpSpPr>
        <p:grpSpPr>
          <a:xfrm>
            <a:off x="294501" y="651022"/>
            <a:ext cx="7772400" cy="5577727"/>
            <a:chOff x="2209800" y="651022"/>
            <a:chExt cx="7772400" cy="5577727"/>
          </a:xfrm>
        </p:grpSpPr>
        <p:pic>
          <p:nvPicPr>
            <p:cNvPr id="6" name="Picture 5">
              <a:extLst>
                <a:ext uri="{FF2B5EF4-FFF2-40B4-BE49-F238E27FC236}">
                  <a16:creationId xmlns:a16="http://schemas.microsoft.com/office/drawing/2014/main" id="{F3C02D41-D010-106D-680E-ECE3A26ED703}"/>
                </a:ext>
              </a:extLst>
            </p:cNvPr>
            <p:cNvPicPr>
              <a:picLocks noChangeAspect="1"/>
            </p:cNvPicPr>
            <p:nvPr/>
          </p:nvPicPr>
          <p:blipFill>
            <a:blip r:embed="rId2"/>
            <a:stretch>
              <a:fillRect/>
            </a:stretch>
          </p:blipFill>
          <p:spPr>
            <a:xfrm>
              <a:off x="2209800" y="651022"/>
              <a:ext cx="7772400" cy="5577727"/>
            </a:xfrm>
            <a:prstGeom prst="rect">
              <a:avLst/>
            </a:prstGeom>
          </p:spPr>
        </p:pic>
        <p:cxnSp>
          <p:nvCxnSpPr>
            <p:cNvPr id="3" name="Straight Arrow Connector 2">
              <a:extLst>
                <a:ext uri="{FF2B5EF4-FFF2-40B4-BE49-F238E27FC236}">
                  <a16:creationId xmlns:a16="http://schemas.microsoft.com/office/drawing/2014/main" id="{FC0879D1-F4A6-414D-AE56-355B912F6CE2}"/>
                </a:ext>
              </a:extLst>
            </p:cNvPr>
            <p:cNvCxnSpPr>
              <a:cxnSpLocks/>
            </p:cNvCxnSpPr>
            <p:nvPr/>
          </p:nvCxnSpPr>
          <p:spPr>
            <a:xfrm flipV="1">
              <a:off x="6894190" y="3867665"/>
              <a:ext cx="0" cy="551936"/>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8F6630-8888-2A22-AD52-8236081D7738}"/>
                </a:ext>
              </a:extLst>
            </p:cNvPr>
            <p:cNvCxnSpPr>
              <a:cxnSpLocks/>
            </p:cNvCxnSpPr>
            <p:nvPr/>
          </p:nvCxnSpPr>
          <p:spPr>
            <a:xfrm>
              <a:off x="6894190" y="4419601"/>
              <a:ext cx="0" cy="967945"/>
            </a:xfrm>
            <a:prstGeom prst="straightConnector1">
              <a:avLst/>
            </a:prstGeom>
            <a:ln w="63500">
              <a:solidFill>
                <a:srgbClr val="FF0000">
                  <a:alpha val="54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05FA501-585D-ED60-7FE6-F3C502CE10D6}"/>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Also, net fluxes</a:t>
            </a:r>
          </a:p>
        </p:txBody>
      </p:sp>
      <p:sp>
        <p:nvSpPr>
          <p:cNvPr id="2" name="TextBox 1">
            <a:extLst>
              <a:ext uri="{FF2B5EF4-FFF2-40B4-BE49-F238E27FC236}">
                <a16:creationId xmlns:a16="http://schemas.microsoft.com/office/drawing/2014/main" id="{0CA81A39-47E9-64B0-0BB9-0B058113FD0C}"/>
              </a:ext>
            </a:extLst>
          </p:cNvPr>
          <p:cNvSpPr txBox="1"/>
          <p:nvPr/>
        </p:nvSpPr>
        <p:spPr>
          <a:xfrm>
            <a:off x="7509512" y="2192804"/>
            <a:ext cx="4549134" cy="3046988"/>
          </a:xfrm>
          <a:prstGeom prst="rect">
            <a:avLst/>
          </a:prstGeom>
          <a:noFill/>
        </p:spPr>
        <p:txBody>
          <a:bodyPr wrap="square" rtlCol="0">
            <a:spAutoFit/>
          </a:bodyPr>
          <a:lstStyle/>
          <a:p>
            <a:r>
              <a:rPr lang="en-US" sz="2400" dirty="0"/>
              <a:t>Evidently, at the current time, oceans and land absorb about ¼ (each) of anthropogenic carbon emitted each year.</a:t>
            </a:r>
          </a:p>
          <a:p>
            <a:endParaRPr lang="en-US" sz="2400" dirty="0"/>
          </a:p>
          <a:p>
            <a:r>
              <a:rPr lang="en-US" sz="2400" dirty="0"/>
              <a:t>However, eventually oceans will start to give back some of their stored CO</a:t>
            </a:r>
            <a:r>
              <a:rPr lang="en-US" sz="2400" baseline="-25000" dirty="0"/>
              <a:t>2</a:t>
            </a:r>
          </a:p>
        </p:txBody>
      </p:sp>
    </p:spTree>
    <p:extLst>
      <p:ext uri="{BB962C8B-B14F-4D97-AF65-F5344CB8AC3E}">
        <p14:creationId xmlns:p14="http://schemas.microsoft.com/office/powerpoint/2010/main" val="3173470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8B71A-26E4-BA08-A39C-89FD6EAB6B15}"/>
              </a:ext>
            </a:extLst>
          </p:cNvPr>
          <p:cNvPicPr>
            <a:picLocks noChangeAspect="1"/>
          </p:cNvPicPr>
          <p:nvPr/>
        </p:nvPicPr>
        <p:blipFill>
          <a:blip r:embed="rId2"/>
          <a:stretch>
            <a:fillRect/>
          </a:stretch>
        </p:blipFill>
        <p:spPr>
          <a:xfrm>
            <a:off x="412084" y="1492288"/>
            <a:ext cx="11266273" cy="3847356"/>
          </a:xfrm>
          <a:prstGeom prst="rect">
            <a:avLst/>
          </a:prstGeom>
        </p:spPr>
      </p:pic>
      <p:sp>
        <p:nvSpPr>
          <p:cNvPr id="3" name="TextBox 2">
            <a:extLst>
              <a:ext uri="{FF2B5EF4-FFF2-40B4-BE49-F238E27FC236}">
                <a16:creationId xmlns:a16="http://schemas.microsoft.com/office/drawing/2014/main" id="{C6E11ADF-ECA7-D7FC-AF09-57D9CB292C5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Week 6 – Cambio1.0</a:t>
            </a:r>
          </a:p>
        </p:txBody>
      </p:sp>
    </p:spTree>
    <p:extLst>
      <p:ext uri="{BB962C8B-B14F-4D97-AF65-F5344CB8AC3E}">
        <p14:creationId xmlns:p14="http://schemas.microsoft.com/office/powerpoint/2010/main" val="414693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11ADF-ECA7-D7FC-AF09-57D9CB292C5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Extras below here</a:t>
            </a:r>
          </a:p>
        </p:txBody>
      </p:sp>
    </p:spTree>
    <p:extLst>
      <p:ext uri="{BB962C8B-B14F-4D97-AF65-F5344CB8AC3E}">
        <p14:creationId xmlns:p14="http://schemas.microsoft.com/office/powerpoint/2010/main" val="32068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3DBA76-D930-A744-FC8A-668E750E740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The atmosphere -&gt; ocean CO</a:t>
            </a:r>
            <a:r>
              <a:rPr lang="en-US" sz="2400" b="1" baseline="-25000" dirty="0"/>
              <a:t>2</a:t>
            </a:r>
            <a:r>
              <a:rPr lang="en-US" sz="2400" b="1" dirty="0"/>
              <a:t> flux is mainly controlled by two cycles: </a:t>
            </a:r>
            <a:r>
              <a:rPr lang="en-US" sz="2400" b="1" i="1" dirty="0"/>
              <a:t>solubility</a:t>
            </a:r>
            <a:r>
              <a:rPr lang="en-US" sz="2400" b="1" dirty="0"/>
              <a:t> and </a:t>
            </a:r>
            <a:r>
              <a:rPr lang="en-US" sz="2400" b="1" i="1" dirty="0"/>
              <a:t>biological</a:t>
            </a:r>
          </a:p>
        </p:txBody>
      </p:sp>
      <p:pic>
        <p:nvPicPr>
          <p:cNvPr id="1028" name="Picture 4" descr="How do oceans absorb CO2? | Socratic">
            <a:extLst>
              <a:ext uri="{FF2B5EF4-FFF2-40B4-BE49-F238E27FC236}">
                <a16:creationId xmlns:a16="http://schemas.microsoft.com/office/drawing/2014/main" id="{0EDA74F7-6BA4-2D05-E5B7-178489A58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74" y="711200"/>
            <a:ext cx="9472826" cy="53352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9B3D13-15C3-B370-F62B-AFA3D738C797}"/>
              </a:ext>
            </a:extLst>
          </p:cNvPr>
          <p:cNvSpPr txBox="1"/>
          <p:nvPr/>
        </p:nvSpPr>
        <p:spPr>
          <a:xfrm>
            <a:off x="1265873" y="6339330"/>
            <a:ext cx="10084118" cy="369332"/>
          </a:xfrm>
          <a:prstGeom prst="rect">
            <a:avLst/>
          </a:prstGeom>
          <a:noFill/>
        </p:spPr>
        <p:txBody>
          <a:bodyPr wrap="square">
            <a:spAutoFit/>
          </a:bodyPr>
          <a:lstStyle/>
          <a:p>
            <a:r>
              <a:rPr lang="en-US" dirty="0"/>
              <a:t>https://</a:t>
            </a:r>
            <a:r>
              <a:rPr lang="en-US" dirty="0" err="1"/>
              <a:t>useruploads.socratic.org</a:t>
            </a:r>
            <a:r>
              <a:rPr lang="en-US" dirty="0"/>
              <a:t>/IrMMNZtRkSNQVVLC2Kbe_pmel-research.003_med.jpg</a:t>
            </a:r>
          </a:p>
        </p:txBody>
      </p:sp>
    </p:spTree>
    <p:extLst>
      <p:ext uri="{BB962C8B-B14F-4D97-AF65-F5344CB8AC3E}">
        <p14:creationId xmlns:p14="http://schemas.microsoft.com/office/powerpoint/2010/main" val="180007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47D481D9-5DF8-6B47-A399-757CD5984A9E}"/>
              </a:ext>
            </a:extLst>
          </p:cNvPr>
          <p:cNvPicPr>
            <a:picLocks noChangeAspect="1"/>
          </p:cNvPicPr>
          <p:nvPr/>
        </p:nvPicPr>
        <p:blipFill>
          <a:blip r:embed="rId3"/>
          <a:stretch>
            <a:fillRect/>
          </a:stretch>
        </p:blipFill>
        <p:spPr>
          <a:xfrm>
            <a:off x="209550" y="603547"/>
            <a:ext cx="7772400" cy="5056545"/>
          </a:xfrm>
          <a:prstGeom prst="rect">
            <a:avLst/>
          </a:prstGeom>
        </p:spPr>
      </p:pic>
      <p:sp>
        <p:nvSpPr>
          <p:cNvPr id="6" name="TextBox 5">
            <a:extLst>
              <a:ext uri="{FF2B5EF4-FFF2-40B4-BE49-F238E27FC236}">
                <a16:creationId xmlns:a16="http://schemas.microsoft.com/office/drawing/2014/main" id="{04C1642B-40E9-87DA-2E96-4D1AC0AD22BE}"/>
              </a:ext>
            </a:extLst>
          </p:cNvPr>
          <p:cNvSpPr txBox="1"/>
          <p:nvPr/>
        </p:nvSpPr>
        <p:spPr>
          <a:xfrm>
            <a:off x="3208973" y="6227564"/>
            <a:ext cx="6097904"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=jOVvXDI0KbY</a:t>
            </a:r>
          </a:p>
        </p:txBody>
      </p:sp>
      <p:sp>
        <p:nvSpPr>
          <p:cNvPr id="8" name="TextBox 7">
            <a:extLst>
              <a:ext uri="{FF2B5EF4-FFF2-40B4-BE49-F238E27FC236}">
                <a16:creationId xmlns:a16="http://schemas.microsoft.com/office/drawing/2014/main" id="{5399855D-E35E-6E73-9B06-E12AD7A686C8}"/>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Here’s an animation of the AMOC</a:t>
            </a:r>
          </a:p>
        </p:txBody>
      </p:sp>
      <p:sp>
        <p:nvSpPr>
          <p:cNvPr id="9" name="TextBox 8">
            <a:extLst>
              <a:ext uri="{FF2B5EF4-FFF2-40B4-BE49-F238E27FC236}">
                <a16:creationId xmlns:a16="http://schemas.microsoft.com/office/drawing/2014/main" id="{2ECCDC77-A38A-BC63-E3DF-2B1426465747}"/>
              </a:ext>
            </a:extLst>
          </p:cNvPr>
          <p:cNvSpPr txBox="1"/>
          <p:nvPr/>
        </p:nvSpPr>
        <p:spPr>
          <a:xfrm>
            <a:off x="8092440" y="2380833"/>
            <a:ext cx="3890010" cy="1200329"/>
          </a:xfrm>
          <a:prstGeom prst="rect">
            <a:avLst/>
          </a:prstGeom>
          <a:noFill/>
        </p:spPr>
        <p:txBody>
          <a:bodyPr wrap="square" rtlCol="0">
            <a:spAutoFit/>
          </a:bodyPr>
          <a:lstStyle/>
          <a:p>
            <a:r>
              <a:rPr lang="en-US" sz="2400" dirty="0"/>
              <a:t>See especially the deep water formation happening off the  southern tip of Greenland</a:t>
            </a:r>
          </a:p>
        </p:txBody>
      </p:sp>
    </p:spTree>
    <p:extLst>
      <p:ext uri="{BB962C8B-B14F-4D97-AF65-F5344CB8AC3E}">
        <p14:creationId xmlns:p14="http://schemas.microsoft.com/office/powerpoint/2010/main" val="3387081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99855D-E35E-6E73-9B06-E12AD7A686C8}"/>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Waters off the southern tip of Greenland have been an important part of the solubility cycle</a:t>
            </a:r>
          </a:p>
        </p:txBody>
      </p:sp>
      <p:pic>
        <p:nvPicPr>
          <p:cNvPr id="2" name="Picture 1">
            <a:extLst>
              <a:ext uri="{FF2B5EF4-FFF2-40B4-BE49-F238E27FC236}">
                <a16:creationId xmlns:a16="http://schemas.microsoft.com/office/drawing/2014/main" id="{A724C973-CE87-822E-601A-2550B047E781}"/>
              </a:ext>
            </a:extLst>
          </p:cNvPr>
          <p:cNvPicPr>
            <a:picLocks noChangeAspect="1"/>
          </p:cNvPicPr>
          <p:nvPr/>
        </p:nvPicPr>
        <p:blipFill>
          <a:blip r:embed="rId2"/>
          <a:stretch>
            <a:fillRect/>
          </a:stretch>
        </p:blipFill>
        <p:spPr>
          <a:xfrm>
            <a:off x="1318260" y="939976"/>
            <a:ext cx="8957310" cy="5341779"/>
          </a:xfrm>
          <a:prstGeom prst="rect">
            <a:avLst/>
          </a:prstGeom>
        </p:spPr>
      </p:pic>
    </p:spTree>
    <p:extLst>
      <p:ext uri="{BB962C8B-B14F-4D97-AF65-F5344CB8AC3E}">
        <p14:creationId xmlns:p14="http://schemas.microsoft.com/office/powerpoint/2010/main" val="2401624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11ADF-ECA7-D7FC-AF09-57D9CB292C5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(Another good video of the AMOC)</a:t>
            </a:r>
          </a:p>
        </p:txBody>
      </p:sp>
      <p:pic>
        <p:nvPicPr>
          <p:cNvPr id="2" name="Picture 1">
            <a:hlinkClick r:id="rId2"/>
            <a:extLst>
              <a:ext uri="{FF2B5EF4-FFF2-40B4-BE49-F238E27FC236}">
                <a16:creationId xmlns:a16="http://schemas.microsoft.com/office/drawing/2014/main" id="{0C6CDEA0-B6FE-F72E-3CA8-BAED0B01AF3E}"/>
              </a:ext>
            </a:extLst>
          </p:cNvPr>
          <p:cNvPicPr>
            <a:picLocks noChangeAspect="1"/>
          </p:cNvPicPr>
          <p:nvPr/>
        </p:nvPicPr>
        <p:blipFill>
          <a:blip r:embed="rId3"/>
          <a:stretch>
            <a:fillRect/>
          </a:stretch>
        </p:blipFill>
        <p:spPr>
          <a:xfrm>
            <a:off x="2209800" y="778951"/>
            <a:ext cx="7772400" cy="5300098"/>
          </a:xfrm>
          <a:prstGeom prst="rect">
            <a:avLst/>
          </a:prstGeom>
        </p:spPr>
      </p:pic>
      <p:sp>
        <p:nvSpPr>
          <p:cNvPr id="5" name="TextBox 4">
            <a:extLst>
              <a:ext uri="{FF2B5EF4-FFF2-40B4-BE49-F238E27FC236}">
                <a16:creationId xmlns:a16="http://schemas.microsoft.com/office/drawing/2014/main" id="{EEA77546-315E-36AD-F1D0-1D1C661F5D91}"/>
              </a:ext>
            </a:extLst>
          </p:cNvPr>
          <p:cNvSpPr txBox="1"/>
          <p:nvPr/>
        </p:nvSpPr>
        <p:spPr>
          <a:xfrm>
            <a:off x="3246834" y="6223244"/>
            <a:ext cx="6150768"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=zauJQzti7FQ</a:t>
            </a:r>
          </a:p>
        </p:txBody>
      </p:sp>
    </p:spTree>
    <p:extLst>
      <p:ext uri="{BB962C8B-B14F-4D97-AF65-F5344CB8AC3E}">
        <p14:creationId xmlns:p14="http://schemas.microsoft.com/office/powerpoint/2010/main" val="71662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3DBA76-D930-A744-FC8A-668E750E740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Here’s the </a:t>
            </a:r>
            <a:r>
              <a:rPr lang="en-US" sz="2400" b="1" i="1" dirty="0"/>
              <a:t>biological cycle</a:t>
            </a:r>
          </a:p>
        </p:txBody>
      </p:sp>
      <p:sp>
        <p:nvSpPr>
          <p:cNvPr id="3" name="TextBox 2">
            <a:extLst>
              <a:ext uri="{FF2B5EF4-FFF2-40B4-BE49-F238E27FC236}">
                <a16:creationId xmlns:a16="http://schemas.microsoft.com/office/drawing/2014/main" id="{CBE11E7C-4842-9304-DA00-5B9CB9F93009}"/>
              </a:ext>
            </a:extLst>
          </p:cNvPr>
          <p:cNvSpPr txBox="1"/>
          <p:nvPr/>
        </p:nvSpPr>
        <p:spPr>
          <a:xfrm>
            <a:off x="3024188" y="5941814"/>
            <a:ext cx="6143624" cy="369332"/>
          </a:xfrm>
          <a:prstGeom prst="rect">
            <a:avLst/>
          </a:prstGeom>
          <a:noFill/>
        </p:spPr>
        <p:txBody>
          <a:bodyPr wrap="square">
            <a:spAutoFit/>
          </a:bodyPr>
          <a:lstStyle/>
          <a:p>
            <a:r>
              <a:rPr lang="en-US" dirty="0"/>
              <a:t>https://</a:t>
            </a:r>
            <a:r>
              <a:rPr lang="en-US" dirty="0" err="1"/>
              <a:t>youtu.be</a:t>
            </a:r>
            <a:r>
              <a:rPr lang="en-US" dirty="0"/>
              <a:t>/tQh_28UOcVg?t=64</a:t>
            </a:r>
          </a:p>
        </p:txBody>
      </p:sp>
      <p:pic>
        <p:nvPicPr>
          <p:cNvPr id="7" name="Picture 6">
            <a:hlinkClick r:id="rId2"/>
            <a:extLst>
              <a:ext uri="{FF2B5EF4-FFF2-40B4-BE49-F238E27FC236}">
                <a16:creationId xmlns:a16="http://schemas.microsoft.com/office/drawing/2014/main" id="{7F1FA62B-1745-7683-974B-4EF7A89ED280}"/>
              </a:ext>
            </a:extLst>
          </p:cNvPr>
          <p:cNvPicPr>
            <a:picLocks noChangeAspect="1"/>
          </p:cNvPicPr>
          <p:nvPr/>
        </p:nvPicPr>
        <p:blipFill>
          <a:blip r:embed="rId3"/>
          <a:stretch>
            <a:fillRect/>
          </a:stretch>
        </p:blipFill>
        <p:spPr>
          <a:xfrm>
            <a:off x="2823210" y="922307"/>
            <a:ext cx="5627370" cy="4722162"/>
          </a:xfrm>
          <a:prstGeom prst="rect">
            <a:avLst/>
          </a:prstGeom>
        </p:spPr>
      </p:pic>
    </p:spTree>
    <p:extLst>
      <p:ext uri="{BB962C8B-B14F-4D97-AF65-F5344CB8AC3E}">
        <p14:creationId xmlns:p14="http://schemas.microsoft.com/office/powerpoint/2010/main" val="189794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3DBA76-D930-A744-FC8A-668E750E7407}"/>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The </a:t>
            </a:r>
            <a:r>
              <a:rPr lang="en-US" sz="2400" b="1" i="1" dirty="0"/>
              <a:t>solubility cycle </a:t>
            </a:r>
            <a:r>
              <a:rPr lang="en-US" sz="2400" b="1" dirty="0"/>
              <a:t>is depends a lot on the AMOC</a:t>
            </a:r>
            <a:r>
              <a:rPr lang="en-US" sz="2400" b="1" i="1" dirty="0"/>
              <a:t>*</a:t>
            </a:r>
          </a:p>
        </p:txBody>
      </p:sp>
      <p:pic>
        <p:nvPicPr>
          <p:cNvPr id="6" name="Picture 5">
            <a:extLst>
              <a:ext uri="{FF2B5EF4-FFF2-40B4-BE49-F238E27FC236}">
                <a16:creationId xmlns:a16="http://schemas.microsoft.com/office/drawing/2014/main" id="{3C41A593-43F0-8273-B546-02CEF5448390}"/>
              </a:ext>
            </a:extLst>
          </p:cNvPr>
          <p:cNvPicPr>
            <a:picLocks noChangeAspect="1"/>
          </p:cNvPicPr>
          <p:nvPr/>
        </p:nvPicPr>
        <p:blipFill rotWithShape="1">
          <a:blip r:embed="rId2"/>
          <a:srcRect t="7861"/>
          <a:stretch/>
        </p:blipFill>
        <p:spPr>
          <a:xfrm>
            <a:off x="374332" y="1007860"/>
            <a:ext cx="8378190" cy="4842280"/>
          </a:xfrm>
          <a:prstGeom prst="rect">
            <a:avLst/>
          </a:prstGeom>
        </p:spPr>
      </p:pic>
      <p:sp>
        <p:nvSpPr>
          <p:cNvPr id="8" name="TextBox 7">
            <a:extLst>
              <a:ext uri="{FF2B5EF4-FFF2-40B4-BE49-F238E27FC236}">
                <a16:creationId xmlns:a16="http://schemas.microsoft.com/office/drawing/2014/main" id="{2723C89D-4AF9-D9A9-2A3A-A56194C22BE8}"/>
              </a:ext>
            </a:extLst>
          </p:cNvPr>
          <p:cNvSpPr txBox="1"/>
          <p:nvPr/>
        </p:nvSpPr>
        <p:spPr>
          <a:xfrm>
            <a:off x="374332" y="6150760"/>
            <a:ext cx="11672887" cy="646331"/>
          </a:xfrm>
          <a:prstGeom prst="rect">
            <a:avLst/>
          </a:prstGeom>
          <a:noFill/>
        </p:spPr>
        <p:txBody>
          <a:bodyPr wrap="square">
            <a:spAutoFit/>
          </a:bodyPr>
          <a:lstStyle/>
          <a:p>
            <a:r>
              <a:rPr lang="en-US" dirty="0"/>
              <a:t>By Robert </a:t>
            </a:r>
            <a:r>
              <a:rPr lang="en-US" dirty="0" err="1"/>
              <a:t>Simmon</a:t>
            </a:r>
            <a:r>
              <a:rPr lang="en-US" dirty="0"/>
              <a:t>, NASA. Minor modifications by Robert A. Rohde also released to the public domain - NASA Earth Observatory, Public Domain, https://</a:t>
            </a:r>
            <a:r>
              <a:rPr lang="en-US" dirty="0" err="1"/>
              <a:t>commons.wikimedia.org</a:t>
            </a:r>
            <a:r>
              <a:rPr lang="en-US" dirty="0"/>
              <a:t>/w/</a:t>
            </a:r>
            <a:r>
              <a:rPr lang="en-US" dirty="0" err="1"/>
              <a:t>index.php?curid</a:t>
            </a:r>
            <a:r>
              <a:rPr lang="en-US" dirty="0"/>
              <a:t>=3794372</a:t>
            </a:r>
          </a:p>
        </p:txBody>
      </p:sp>
      <p:sp>
        <p:nvSpPr>
          <p:cNvPr id="7" name="TextBox 6">
            <a:extLst>
              <a:ext uri="{FF2B5EF4-FFF2-40B4-BE49-F238E27FC236}">
                <a16:creationId xmlns:a16="http://schemas.microsoft.com/office/drawing/2014/main" id="{F89024A3-F507-C597-1CA7-2A6D48CC8701}"/>
              </a:ext>
            </a:extLst>
          </p:cNvPr>
          <p:cNvSpPr txBox="1"/>
          <p:nvPr/>
        </p:nvSpPr>
        <p:spPr>
          <a:xfrm>
            <a:off x="8587946" y="2216829"/>
            <a:ext cx="3459273" cy="1569660"/>
          </a:xfrm>
          <a:prstGeom prst="rect">
            <a:avLst/>
          </a:prstGeom>
          <a:noFill/>
        </p:spPr>
        <p:txBody>
          <a:bodyPr wrap="square" rtlCol="0">
            <a:spAutoFit/>
          </a:bodyPr>
          <a:lstStyle/>
          <a:p>
            <a:r>
              <a:rPr lang="en-US" sz="2400" b="1" dirty="0"/>
              <a:t>*A</a:t>
            </a:r>
            <a:r>
              <a:rPr lang="en-US" sz="2400" dirty="0"/>
              <a:t>tlantic </a:t>
            </a:r>
            <a:r>
              <a:rPr lang="en-US" sz="2400" b="1" dirty="0"/>
              <a:t>M</a:t>
            </a:r>
            <a:r>
              <a:rPr lang="en-US" sz="2400" dirty="0"/>
              <a:t>eridional </a:t>
            </a:r>
            <a:r>
              <a:rPr lang="en-US" sz="2400" b="1" dirty="0"/>
              <a:t>O</a:t>
            </a:r>
            <a:r>
              <a:rPr lang="en-US" sz="2400" dirty="0"/>
              <a:t>cean </a:t>
            </a:r>
            <a:r>
              <a:rPr lang="en-US" sz="2400" b="1" dirty="0"/>
              <a:t>C</a:t>
            </a:r>
            <a:r>
              <a:rPr lang="en-US" sz="2400" dirty="0"/>
              <a:t>irculation. Also referred to as </a:t>
            </a:r>
            <a:r>
              <a:rPr lang="en-US" sz="2400" b="1" dirty="0"/>
              <a:t>Thermohaline circulation</a:t>
            </a:r>
            <a:r>
              <a:rPr lang="en-US" sz="2400" dirty="0"/>
              <a:t>.</a:t>
            </a:r>
            <a:endParaRPr lang="en-US" sz="2400" b="1" dirty="0"/>
          </a:p>
        </p:txBody>
      </p:sp>
    </p:spTree>
    <p:extLst>
      <p:ext uri="{BB962C8B-B14F-4D97-AF65-F5344CB8AC3E}">
        <p14:creationId xmlns:p14="http://schemas.microsoft.com/office/powerpoint/2010/main" val="112379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99855D-E35E-6E73-9B06-E12AD7A686C8}"/>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Here’s the how the AMOC relates to the solubility cycle</a:t>
            </a:r>
          </a:p>
        </p:txBody>
      </p:sp>
      <p:sp>
        <p:nvSpPr>
          <p:cNvPr id="3" name="TextBox 2">
            <a:extLst>
              <a:ext uri="{FF2B5EF4-FFF2-40B4-BE49-F238E27FC236}">
                <a16:creationId xmlns:a16="http://schemas.microsoft.com/office/drawing/2014/main" id="{03AECAFA-691E-FA01-A392-CAE685243C72}"/>
              </a:ext>
            </a:extLst>
          </p:cNvPr>
          <p:cNvSpPr txBox="1"/>
          <p:nvPr/>
        </p:nvSpPr>
        <p:spPr>
          <a:xfrm>
            <a:off x="3586163" y="6216134"/>
            <a:ext cx="6143624"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=4CXZi-gFgX4</a:t>
            </a:r>
          </a:p>
        </p:txBody>
      </p:sp>
      <p:pic>
        <p:nvPicPr>
          <p:cNvPr id="5" name="Picture 4">
            <a:hlinkClick r:id="rId2"/>
            <a:extLst>
              <a:ext uri="{FF2B5EF4-FFF2-40B4-BE49-F238E27FC236}">
                <a16:creationId xmlns:a16="http://schemas.microsoft.com/office/drawing/2014/main" id="{69DB0249-F0EC-F164-28CE-18F597EFAAD3}"/>
              </a:ext>
            </a:extLst>
          </p:cNvPr>
          <p:cNvPicPr>
            <a:picLocks noChangeAspect="1"/>
          </p:cNvPicPr>
          <p:nvPr/>
        </p:nvPicPr>
        <p:blipFill>
          <a:blip r:embed="rId3"/>
          <a:stretch>
            <a:fillRect/>
          </a:stretch>
        </p:blipFill>
        <p:spPr>
          <a:xfrm>
            <a:off x="2209800" y="1065063"/>
            <a:ext cx="7772400" cy="4727874"/>
          </a:xfrm>
          <a:prstGeom prst="rect">
            <a:avLst/>
          </a:prstGeom>
        </p:spPr>
      </p:pic>
    </p:spTree>
    <p:extLst>
      <p:ext uri="{BB962C8B-B14F-4D97-AF65-F5344CB8AC3E}">
        <p14:creationId xmlns:p14="http://schemas.microsoft.com/office/powerpoint/2010/main" val="3317036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99855D-E35E-6E73-9B06-E12AD7A686C8}"/>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Warming =&gt; slower AMOC =&gt; reduced removal of atmospheric CO</a:t>
            </a:r>
            <a:r>
              <a:rPr lang="en-US" sz="2400" b="1" baseline="-25000" dirty="0"/>
              <a:t>2</a:t>
            </a:r>
            <a:r>
              <a:rPr lang="en-US" sz="2400" b="1" dirty="0"/>
              <a:t> =&gt; more warming</a:t>
            </a:r>
          </a:p>
        </p:txBody>
      </p:sp>
      <p:pic>
        <p:nvPicPr>
          <p:cNvPr id="4" name="Picture 3">
            <a:extLst>
              <a:ext uri="{FF2B5EF4-FFF2-40B4-BE49-F238E27FC236}">
                <a16:creationId xmlns:a16="http://schemas.microsoft.com/office/drawing/2014/main" id="{4BF08FCF-1960-1A83-3335-1EF7907D87EA}"/>
              </a:ext>
            </a:extLst>
          </p:cNvPr>
          <p:cNvPicPr>
            <a:picLocks noChangeAspect="1"/>
          </p:cNvPicPr>
          <p:nvPr/>
        </p:nvPicPr>
        <p:blipFill>
          <a:blip r:embed="rId2"/>
          <a:stretch>
            <a:fillRect/>
          </a:stretch>
        </p:blipFill>
        <p:spPr>
          <a:xfrm>
            <a:off x="312420" y="1053410"/>
            <a:ext cx="7772400" cy="4751179"/>
          </a:xfrm>
          <a:prstGeom prst="rect">
            <a:avLst/>
          </a:prstGeom>
        </p:spPr>
      </p:pic>
      <p:sp>
        <p:nvSpPr>
          <p:cNvPr id="6" name="TextBox 5">
            <a:extLst>
              <a:ext uri="{FF2B5EF4-FFF2-40B4-BE49-F238E27FC236}">
                <a16:creationId xmlns:a16="http://schemas.microsoft.com/office/drawing/2014/main" id="{7F533BE6-1840-226E-9348-DA262F717821}"/>
              </a:ext>
            </a:extLst>
          </p:cNvPr>
          <p:cNvSpPr txBox="1"/>
          <p:nvPr/>
        </p:nvSpPr>
        <p:spPr>
          <a:xfrm>
            <a:off x="7863840" y="2280196"/>
            <a:ext cx="4015740" cy="2677656"/>
          </a:xfrm>
          <a:prstGeom prst="rect">
            <a:avLst/>
          </a:prstGeom>
          <a:noFill/>
        </p:spPr>
        <p:txBody>
          <a:bodyPr wrap="square">
            <a:spAutoFit/>
          </a:bodyPr>
          <a:lstStyle/>
          <a:p>
            <a:r>
              <a:rPr lang="en-US" sz="2400" b="0" dirty="0">
                <a:effectLst/>
              </a:rPr>
              <a:t>“If the AMOC slows down, less carbon dioxide and heat will be taken up by the deep ocean and more will end up in the atmosphere, causing temperatures to be higher at the Earth’s surface.”</a:t>
            </a:r>
            <a:endParaRPr lang="en-US" sz="2400" dirty="0"/>
          </a:p>
        </p:txBody>
      </p:sp>
      <p:sp>
        <p:nvSpPr>
          <p:cNvPr id="9" name="TextBox 8">
            <a:extLst>
              <a:ext uri="{FF2B5EF4-FFF2-40B4-BE49-F238E27FC236}">
                <a16:creationId xmlns:a16="http://schemas.microsoft.com/office/drawing/2014/main" id="{BAE507CF-00D5-A5DA-6759-A8FD48000CA0}"/>
              </a:ext>
            </a:extLst>
          </p:cNvPr>
          <p:cNvSpPr txBox="1"/>
          <p:nvPr/>
        </p:nvSpPr>
        <p:spPr>
          <a:xfrm>
            <a:off x="393383" y="6130578"/>
            <a:ext cx="11478577" cy="369332"/>
          </a:xfrm>
          <a:prstGeom prst="rect">
            <a:avLst/>
          </a:prstGeom>
          <a:noFill/>
        </p:spPr>
        <p:txBody>
          <a:bodyPr wrap="square">
            <a:spAutoFit/>
          </a:bodyPr>
          <a:lstStyle/>
          <a:p>
            <a:r>
              <a:rPr lang="en-US" dirty="0"/>
              <a:t>https://</a:t>
            </a:r>
            <a:r>
              <a:rPr lang="en-US" dirty="0" err="1"/>
              <a:t>artsci.tamu.edu</a:t>
            </a:r>
            <a:r>
              <a:rPr lang="en-US" dirty="0"/>
              <a:t>/news/2022/10/understanding-the-amoc-texas-aandm-experts-explain-slowing-currents.html</a:t>
            </a:r>
          </a:p>
        </p:txBody>
      </p:sp>
    </p:spTree>
    <p:extLst>
      <p:ext uri="{BB962C8B-B14F-4D97-AF65-F5344CB8AC3E}">
        <p14:creationId xmlns:p14="http://schemas.microsoft.com/office/powerpoint/2010/main" val="158396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99855D-E35E-6E73-9B06-E12AD7A686C8}"/>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The AMOC has slowed down</a:t>
            </a:r>
          </a:p>
        </p:txBody>
      </p:sp>
      <p:pic>
        <p:nvPicPr>
          <p:cNvPr id="2" name="Picture 1">
            <a:extLst>
              <a:ext uri="{FF2B5EF4-FFF2-40B4-BE49-F238E27FC236}">
                <a16:creationId xmlns:a16="http://schemas.microsoft.com/office/drawing/2014/main" id="{C8AED47E-DB20-E962-B688-429AC3FB8127}"/>
              </a:ext>
            </a:extLst>
          </p:cNvPr>
          <p:cNvPicPr>
            <a:picLocks noChangeAspect="1"/>
          </p:cNvPicPr>
          <p:nvPr/>
        </p:nvPicPr>
        <p:blipFill>
          <a:blip r:embed="rId2"/>
          <a:stretch>
            <a:fillRect/>
          </a:stretch>
        </p:blipFill>
        <p:spPr>
          <a:xfrm>
            <a:off x="316150" y="800100"/>
            <a:ext cx="4202869" cy="4263390"/>
          </a:xfrm>
          <a:prstGeom prst="rect">
            <a:avLst/>
          </a:prstGeom>
          <a:ln>
            <a:solidFill>
              <a:schemeClr val="accent1"/>
            </a:solidFill>
          </a:ln>
        </p:spPr>
      </p:pic>
      <p:pic>
        <p:nvPicPr>
          <p:cNvPr id="3" name="Picture 2">
            <a:extLst>
              <a:ext uri="{FF2B5EF4-FFF2-40B4-BE49-F238E27FC236}">
                <a16:creationId xmlns:a16="http://schemas.microsoft.com/office/drawing/2014/main" id="{DEDBF6D0-D8E9-0AE7-4DCA-1869CB6F6DA5}"/>
              </a:ext>
            </a:extLst>
          </p:cNvPr>
          <p:cNvPicPr>
            <a:picLocks noChangeAspect="1"/>
          </p:cNvPicPr>
          <p:nvPr/>
        </p:nvPicPr>
        <p:blipFill>
          <a:blip r:embed="rId3"/>
          <a:stretch>
            <a:fillRect/>
          </a:stretch>
        </p:blipFill>
        <p:spPr>
          <a:xfrm>
            <a:off x="4884500" y="795050"/>
            <a:ext cx="6991350" cy="2633950"/>
          </a:xfrm>
          <a:prstGeom prst="rect">
            <a:avLst/>
          </a:prstGeom>
          <a:ln>
            <a:solidFill>
              <a:schemeClr val="accent1"/>
            </a:solidFill>
          </a:ln>
        </p:spPr>
      </p:pic>
      <p:pic>
        <p:nvPicPr>
          <p:cNvPr id="5" name="Picture 4">
            <a:extLst>
              <a:ext uri="{FF2B5EF4-FFF2-40B4-BE49-F238E27FC236}">
                <a16:creationId xmlns:a16="http://schemas.microsoft.com/office/drawing/2014/main" id="{A7899030-94C7-35DF-BF65-8CDFD507D366}"/>
              </a:ext>
            </a:extLst>
          </p:cNvPr>
          <p:cNvPicPr>
            <a:picLocks noChangeAspect="1"/>
          </p:cNvPicPr>
          <p:nvPr/>
        </p:nvPicPr>
        <p:blipFill>
          <a:blip r:embed="rId4"/>
          <a:stretch>
            <a:fillRect/>
          </a:stretch>
        </p:blipFill>
        <p:spPr>
          <a:xfrm>
            <a:off x="8321659" y="3511069"/>
            <a:ext cx="3554191" cy="2836325"/>
          </a:xfrm>
          <a:prstGeom prst="rect">
            <a:avLst/>
          </a:prstGeom>
          <a:ln>
            <a:solidFill>
              <a:schemeClr val="accent1"/>
            </a:solidFill>
          </a:ln>
        </p:spPr>
      </p:pic>
      <p:pic>
        <p:nvPicPr>
          <p:cNvPr id="7" name="Picture 6">
            <a:extLst>
              <a:ext uri="{FF2B5EF4-FFF2-40B4-BE49-F238E27FC236}">
                <a16:creationId xmlns:a16="http://schemas.microsoft.com/office/drawing/2014/main" id="{258D7D22-AA37-6CEA-1C43-7A610248C55E}"/>
              </a:ext>
            </a:extLst>
          </p:cNvPr>
          <p:cNvPicPr>
            <a:picLocks noChangeAspect="1"/>
          </p:cNvPicPr>
          <p:nvPr/>
        </p:nvPicPr>
        <p:blipFill>
          <a:blip r:embed="rId5"/>
          <a:stretch>
            <a:fillRect/>
          </a:stretch>
        </p:blipFill>
        <p:spPr>
          <a:xfrm>
            <a:off x="2558455" y="4486275"/>
            <a:ext cx="5673112" cy="2260073"/>
          </a:xfrm>
          <a:prstGeom prst="rect">
            <a:avLst/>
          </a:prstGeom>
        </p:spPr>
      </p:pic>
    </p:spTree>
    <p:extLst>
      <p:ext uri="{BB962C8B-B14F-4D97-AF65-F5344CB8AC3E}">
        <p14:creationId xmlns:p14="http://schemas.microsoft.com/office/powerpoint/2010/main" val="327083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In summary: Eq. 4 tries to represent both the biological cycle and solubility cycle </a:t>
            </a:r>
          </a:p>
        </p:txBody>
      </p:sp>
      <p:grpSp>
        <p:nvGrpSpPr>
          <p:cNvPr id="12" name="Group 11">
            <a:extLst>
              <a:ext uri="{FF2B5EF4-FFF2-40B4-BE49-F238E27FC236}">
                <a16:creationId xmlns:a16="http://schemas.microsoft.com/office/drawing/2014/main" id="{36B18E83-A3B6-647E-FFCE-481748BE08D4}"/>
              </a:ext>
            </a:extLst>
          </p:cNvPr>
          <p:cNvGrpSpPr/>
          <p:nvPr/>
        </p:nvGrpSpPr>
        <p:grpSpPr>
          <a:xfrm>
            <a:off x="361243" y="1562543"/>
            <a:ext cx="11146083" cy="4036900"/>
            <a:chOff x="361243" y="1562543"/>
            <a:chExt cx="11146083" cy="403690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1573429"/>
              <a:ext cx="5734757" cy="4026014"/>
            </a:xfrm>
            <a:prstGeom prst="rect">
              <a:avLst/>
            </a:prstGeom>
          </p:spPr>
        </p:pic>
        <p:pic>
          <p:nvPicPr>
            <p:cNvPr id="7" name="Picture 2" descr="Draft diagram of the carbon cycle.">
              <a:extLst>
                <a:ext uri="{FF2B5EF4-FFF2-40B4-BE49-F238E27FC236}">
                  <a16:creationId xmlns:a16="http://schemas.microsoft.com/office/drawing/2014/main" id="{61C4C961-6507-334B-9224-D58B8D615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20" y="1754478"/>
              <a:ext cx="4961106" cy="3307404"/>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2806B32D-D4CB-7093-4B52-B102CA29268F}"/>
                </a:ext>
              </a:extLst>
            </p:cNvPr>
            <p:cNvSpPr/>
            <p:nvPr/>
          </p:nvSpPr>
          <p:spPr>
            <a:xfrm>
              <a:off x="584099" y="156254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a:extLst>
                <a:ext uri="{FF2B5EF4-FFF2-40B4-BE49-F238E27FC236}">
                  <a16:creationId xmlns:a16="http://schemas.microsoft.com/office/drawing/2014/main" id="{B66E785E-6119-B918-CA51-1DB4EC169E5D}"/>
                </a:ext>
              </a:extLst>
            </p:cNvPr>
            <p:cNvSpPr/>
            <p:nvPr/>
          </p:nvSpPr>
          <p:spPr>
            <a:xfrm>
              <a:off x="937260" y="3969920"/>
              <a:ext cx="3760470" cy="548640"/>
            </a:xfrm>
            <a:prstGeom prst="round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668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77D57-3A78-A54F-BAE7-8DF853AA552B}"/>
              </a:ext>
            </a:extLst>
          </p:cNvPr>
          <p:cNvSpPr txBox="1"/>
          <p:nvPr/>
        </p:nvSpPr>
        <p:spPr>
          <a:xfrm>
            <a:off x="0" y="-11575"/>
            <a:ext cx="12192000" cy="461665"/>
          </a:xfrm>
          <a:prstGeom prst="rect">
            <a:avLst/>
          </a:prstGeom>
          <a:solidFill>
            <a:schemeClr val="accent2"/>
          </a:solidFill>
        </p:spPr>
        <p:txBody>
          <a:bodyPr wrap="square" rtlCol="0">
            <a:spAutoFit/>
          </a:bodyPr>
          <a:lstStyle/>
          <a:p>
            <a:r>
              <a:rPr lang="en-US" sz="2400" b="1" dirty="0"/>
              <a:t>Focusing next on Eq. 3: CO</a:t>
            </a:r>
            <a:r>
              <a:rPr lang="en-US" sz="2400" b="1" baseline="-25000" dirty="0"/>
              <a:t>2</a:t>
            </a:r>
            <a:r>
              <a:rPr lang="en-US" sz="2400" b="1" dirty="0"/>
              <a:t> coming </a:t>
            </a:r>
            <a:r>
              <a:rPr lang="en-US" sz="2400" b="1" i="1" dirty="0"/>
              <a:t>out of </a:t>
            </a:r>
            <a:r>
              <a:rPr lang="en-US" sz="2400" b="1" dirty="0"/>
              <a:t>the ocean</a:t>
            </a:r>
          </a:p>
        </p:txBody>
      </p:sp>
      <p:grpSp>
        <p:nvGrpSpPr>
          <p:cNvPr id="12" name="Group 11">
            <a:extLst>
              <a:ext uri="{FF2B5EF4-FFF2-40B4-BE49-F238E27FC236}">
                <a16:creationId xmlns:a16="http://schemas.microsoft.com/office/drawing/2014/main" id="{36B18E83-A3B6-647E-FFCE-481748BE08D4}"/>
              </a:ext>
            </a:extLst>
          </p:cNvPr>
          <p:cNvGrpSpPr/>
          <p:nvPr/>
        </p:nvGrpSpPr>
        <p:grpSpPr>
          <a:xfrm>
            <a:off x="361243" y="1562543"/>
            <a:ext cx="11146083" cy="4036900"/>
            <a:chOff x="361243" y="1562543"/>
            <a:chExt cx="11146083" cy="4036900"/>
          </a:xfrm>
        </p:grpSpPr>
        <p:pic>
          <p:nvPicPr>
            <p:cNvPr id="4" name="Picture 3">
              <a:extLst>
                <a:ext uri="{FF2B5EF4-FFF2-40B4-BE49-F238E27FC236}">
                  <a16:creationId xmlns:a16="http://schemas.microsoft.com/office/drawing/2014/main" id="{7802B3F3-4C48-BF40-B23D-890FC4F81828}"/>
                </a:ext>
              </a:extLst>
            </p:cNvPr>
            <p:cNvPicPr>
              <a:picLocks noChangeAspect="1"/>
            </p:cNvPicPr>
            <p:nvPr/>
          </p:nvPicPr>
          <p:blipFill rotWithShape="1">
            <a:blip r:embed="rId2"/>
            <a:srcRect l="40288" t="26695"/>
            <a:stretch/>
          </p:blipFill>
          <p:spPr>
            <a:xfrm>
              <a:off x="361243" y="1573429"/>
              <a:ext cx="5734757" cy="4026014"/>
            </a:xfrm>
            <a:prstGeom prst="rect">
              <a:avLst/>
            </a:prstGeom>
          </p:spPr>
        </p:pic>
        <p:pic>
          <p:nvPicPr>
            <p:cNvPr id="7" name="Picture 2" descr="Draft diagram of the carbon cycle.">
              <a:extLst>
                <a:ext uri="{FF2B5EF4-FFF2-40B4-BE49-F238E27FC236}">
                  <a16:creationId xmlns:a16="http://schemas.microsoft.com/office/drawing/2014/main" id="{61C4C961-6507-334B-9224-D58B8D615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20" y="1754478"/>
              <a:ext cx="4961106" cy="3307404"/>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2806B32D-D4CB-7093-4B52-B102CA29268F}"/>
                </a:ext>
              </a:extLst>
            </p:cNvPr>
            <p:cNvSpPr/>
            <p:nvPr/>
          </p:nvSpPr>
          <p:spPr>
            <a:xfrm>
              <a:off x="584099" y="1562543"/>
              <a:ext cx="5620758" cy="4001583"/>
            </a:xfrm>
            <a:prstGeom prst="frame">
              <a:avLst>
                <a:gd name="adj1" fmla="val 1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a:extLst>
                <a:ext uri="{FF2B5EF4-FFF2-40B4-BE49-F238E27FC236}">
                  <a16:creationId xmlns:a16="http://schemas.microsoft.com/office/drawing/2014/main" id="{B66E785E-6119-B918-CA51-1DB4EC169E5D}"/>
                </a:ext>
              </a:extLst>
            </p:cNvPr>
            <p:cNvSpPr/>
            <p:nvPr/>
          </p:nvSpPr>
          <p:spPr>
            <a:xfrm>
              <a:off x="949617" y="3264300"/>
              <a:ext cx="4487356" cy="548640"/>
            </a:xfrm>
            <a:prstGeom prst="round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2059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TotalTime>
  <Words>561</Words>
  <Application>Microsoft Macintosh PowerPoint</Application>
  <PresentationFormat>Widescreen</PresentationFormat>
  <Paragraphs>46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31</cp:revision>
  <dcterms:created xsi:type="dcterms:W3CDTF">2022-10-03T03:10:13Z</dcterms:created>
  <dcterms:modified xsi:type="dcterms:W3CDTF">2023-10-18T00:03:36Z</dcterms:modified>
</cp:coreProperties>
</file>